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7" r:id="rId2"/>
    <p:sldId id="296" r:id="rId3"/>
    <p:sldId id="297" r:id="rId4"/>
    <p:sldId id="298" r:id="rId5"/>
    <p:sldId id="299" r:id="rId6"/>
    <p:sldId id="300" r:id="rId7"/>
    <p:sldId id="303" r:id="rId8"/>
    <p:sldId id="304" r:id="rId9"/>
    <p:sldId id="305" r:id="rId10"/>
    <p:sldId id="306" r:id="rId11"/>
    <p:sldId id="301" r:id="rId12"/>
    <p:sldId id="307" r:id="rId13"/>
    <p:sldId id="308" r:id="rId14"/>
    <p:sldId id="309" r:id="rId15"/>
    <p:sldId id="312" r:id="rId16"/>
    <p:sldId id="310" r:id="rId17"/>
    <p:sldId id="313" r:id="rId18"/>
    <p:sldId id="314" r:id="rId19"/>
    <p:sldId id="311" r:id="rId20"/>
    <p:sldId id="315" r:id="rId21"/>
    <p:sldId id="316" r:id="rId22"/>
    <p:sldId id="317" r:id="rId23"/>
    <p:sldId id="318" r:id="rId24"/>
    <p:sldId id="319" r:id="rId25"/>
    <p:sldId id="320" r:id="rId26"/>
    <p:sldId id="30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333F"/>
    <a:srgbClr val="D0A8AA"/>
    <a:srgbClr val="340311"/>
    <a:srgbClr val="FFFFFF"/>
    <a:srgbClr val="B7A4A4"/>
    <a:srgbClr val="D0A9AA"/>
    <a:srgbClr val="CFA9AB"/>
    <a:srgbClr val="F1ECE5"/>
    <a:srgbClr val="E4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690" autoAdjust="0"/>
  </p:normalViewPr>
  <p:slideViewPr>
    <p:cSldViewPr snapToGrid="0">
      <p:cViewPr varScale="1">
        <p:scale>
          <a:sx n="64" d="100"/>
          <a:sy n="64" d="100"/>
        </p:scale>
        <p:origin x="90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izmuserid@gmail.com" userId="6a00c4cf378e5c3f" providerId="LiveId" clId="{B8CDC1C9-F7F4-4375-8C2F-0E9288093CD8}"/>
    <pc:docChg chg="custSel modSld">
      <pc:chgData name="faizmuserid@gmail.com" userId="6a00c4cf378e5c3f" providerId="LiveId" clId="{B8CDC1C9-F7F4-4375-8C2F-0E9288093CD8}" dt="2024-10-12T07:33:25.688" v="141" actId="1076"/>
      <pc:docMkLst>
        <pc:docMk/>
      </pc:docMkLst>
      <pc:sldChg chg="modNotesTx">
        <pc:chgData name="faizmuserid@gmail.com" userId="6a00c4cf378e5c3f" providerId="LiveId" clId="{B8CDC1C9-F7F4-4375-8C2F-0E9288093CD8}" dt="2024-10-12T05:53:39.370" v="129" actId="20577"/>
        <pc:sldMkLst>
          <pc:docMk/>
          <pc:sldMk cId="3943622809" sldId="306"/>
        </pc:sldMkLst>
      </pc:sldChg>
      <pc:sldChg chg="addSp delSp modSp mod">
        <pc:chgData name="faizmuserid@gmail.com" userId="6a00c4cf378e5c3f" providerId="LiveId" clId="{B8CDC1C9-F7F4-4375-8C2F-0E9288093CD8}" dt="2024-10-12T07:33:25.688" v="141" actId="1076"/>
        <pc:sldMkLst>
          <pc:docMk/>
          <pc:sldMk cId="1582488850" sldId="316"/>
        </pc:sldMkLst>
        <pc:spChg chg="add del mod">
          <ac:chgData name="faizmuserid@gmail.com" userId="6a00c4cf378e5c3f" providerId="LiveId" clId="{B8CDC1C9-F7F4-4375-8C2F-0E9288093CD8}" dt="2024-10-12T07:32:54.143" v="131" actId="931"/>
          <ac:spMkLst>
            <pc:docMk/>
            <pc:sldMk cId="1582488850" sldId="316"/>
            <ac:spMk id="3" creationId="{F25F3689-0FEC-4D41-B7D1-0E59C7368EDC}"/>
          </ac:spMkLst>
        </pc:spChg>
        <pc:picChg chg="del">
          <ac:chgData name="faizmuserid@gmail.com" userId="6a00c4cf378e5c3f" providerId="LiveId" clId="{B8CDC1C9-F7F4-4375-8C2F-0E9288093CD8}" dt="2024-10-12T07:32:17.898" v="130" actId="478"/>
          <ac:picMkLst>
            <pc:docMk/>
            <pc:sldMk cId="1582488850" sldId="316"/>
            <ac:picMk id="7" creationId="{57204F3C-6B8A-4489-9A71-95A36F9EEC50}"/>
          </ac:picMkLst>
        </pc:picChg>
        <pc:picChg chg="add mod modCrop">
          <ac:chgData name="faizmuserid@gmail.com" userId="6a00c4cf378e5c3f" providerId="LiveId" clId="{B8CDC1C9-F7F4-4375-8C2F-0E9288093CD8}" dt="2024-10-12T07:33:25.688" v="141" actId="1076"/>
          <ac:picMkLst>
            <pc:docMk/>
            <pc:sldMk cId="1582488850" sldId="316"/>
            <ac:picMk id="8" creationId="{8662E8E9-CC8D-4B95-A243-77694E16A30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29D-449A-AB58-98E686763E92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29D-449A-AB58-98E686763E92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29D-449A-AB58-98E686763E92}"/>
              </c:ext>
            </c:extLst>
          </c:dPt>
          <c:dPt>
            <c:idx val="3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29D-449A-AB58-98E686763E92}"/>
              </c:ext>
            </c:extLst>
          </c:dPt>
          <c:dPt>
            <c:idx val="4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29D-449A-AB58-98E686763E9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tint val="5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29D-449A-AB58-98E686763E9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29D-449A-AB58-98E686763E9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29D-449A-AB58-98E686763E9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C29D-449A-AB58-98E686763E9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shade val="53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C29D-449A-AB58-98E686763E9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Kehadiran</c:v>
                </c:pt>
                <c:pt idx="1">
                  <c:v>Tugas</c:v>
                </c:pt>
                <c:pt idx="2">
                  <c:v>Kuis</c:v>
                </c:pt>
                <c:pt idx="3">
                  <c:v>UTP</c:v>
                </c:pt>
                <c:pt idx="4">
                  <c:v>UAP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</c:v>
                </c:pt>
                <c:pt idx="1">
                  <c:v>0.2</c:v>
                </c:pt>
                <c:pt idx="2">
                  <c:v>0.15</c:v>
                </c:pt>
                <c:pt idx="3">
                  <c:v>0.25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29D-449A-AB58-98E686763E9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847E9-D3DB-4965-A119-6FA895295F42}" type="datetimeFigureOut">
              <a:rPr lang="en-ID" smtClean="0"/>
              <a:t>12/10/2024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A58BF-DF1C-427F-81E0-FBE1691876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235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A58BF-DF1C-427F-81E0-FBE169187623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3289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A58BF-DF1C-427F-81E0-FBE169187623}" type="slidenum">
              <a:rPr lang="en-ID" smtClean="0"/>
              <a:t>17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94539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A58BF-DF1C-427F-81E0-FBE169187623}" type="slidenum">
              <a:rPr lang="en-ID" smtClean="0"/>
              <a:t>18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12873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A58BF-DF1C-427F-81E0-FBE169187623}" type="slidenum">
              <a:rPr lang="en-ID" smtClean="0"/>
              <a:t>20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96354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A58BF-DF1C-427F-81E0-FBE169187623}" type="slidenum">
              <a:rPr lang="en-ID" smtClean="0"/>
              <a:t>21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0357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A58BF-DF1C-427F-81E0-FBE169187623}" type="slidenum">
              <a:rPr lang="en-ID" smtClean="0"/>
              <a:t>22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5383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A58BF-DF1C-427F-81E0-FBE169187623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93311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A58BF-DF1C-427F-81E0-FBE169187623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47513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A58BF-DF1C-427F-81E0-FBE169187623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0934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A58BF-DF1C-427F-81E0-FBE169187623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69594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supaya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menyalin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lain  </a:t>
            </a:r>
            <a:r>
              <a:rPr lang="en-US" dirty="0" err="1"/>
              <a:t>referensi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sama dan agar </a:t>
            </a:r>
            <a:r>
              <a:rPr lang="en-US" dirty="0" err="1"/>
              <a:t>tidak</a:t>
            </a:r>
            <a:r>
              <a:rPr lang="en-US" dirty="0"/>
              <a:t> error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A58BF-DF1C-427F-81E0-FBE169187623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78893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A58BF-DF1C-427F-81E0-FBE169187623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07153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A58BF-DF1C-427F-81E0-FBE169187623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1003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A58BF-DF1C-427F-81E0-FBE169187623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497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jpg"/><Relationship Id="rId4" Type="http://schemas.openxmlformats.org/officeDocument/2006/relationships/image" Target="../media/image7.svg"/><Relationship Id="rId9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7.sv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chart" Target="../charts/chart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Oval 1">
            <a:extLst>
              <a:ext uri="{FF2B5EF4-FFF2-40B4-BE49-F238E27FC236}">
                <a16:creationId xmlns:a16="http://schemas.microsoft.com/office/drawing/2014/main" id="{D0314026-CA86-49E3-8864-AED43CFD25C3}"/>
              </a:ext>
            </a:extLst>
          </p:cNvPr>
          <p:cNvSpPr/>
          <p:nvPr userDrawn="1"/>
        </p:nvSpPr>
        <p:spPr>
          <a:xfrm>
            <a:off x="9570364" y="4529829"/>
            <a:ext cx="3442829" cy="3442829"/>
          </a:xfrm>
          <a:prstGeom prst="ellipse">
            <a:avLst/>
          </a:prstGeom>
          <a:ln>
            <a:noFill/>
          </a:ln>
          <a:effectLst>
            <a:innerShdw blurRad="4445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9FADA2-1DB8-47EA-9CCF-BD92B17924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60" y="454632"/>
            <a:ext cx="11037577" cy="62086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B882AC-FEA4-4FDC-A992-3A0F6A0D7CAC}"/>
              </a:ext>
            </a:extLst>
          </p:cNvPr>
          <p:cNvSpPr txBox="1"/>
          <p:nvPr userDrawn="1"/>
        </p:nvSpPr>
        <p:spPr>
          <a:xfrm>
            <a:off x="3891640" y="989306"/>
            <a:ext cx="443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Laboratorium</a:t>
            </a:r>
            <a:r>
              <a:rPr lang="en-US" sz="2400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Ilmu</a:t>
            </a:r>
            <a:r>
              <a:rPr lang="en-US" sz="2400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Komputer</a:t>
            </a:r>
            <a:endParaRPr lang="en-ID" sz="2400" b="1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BF58CE-F94E-4EDF-B84E-D60647CC0C72}"/>
              </a:ext>
            </a:extLst>
          </p:cNvPr>
          <p:cNvSpPr txBox="1"/>
          <p:nvPr userDrawn="1"/>
        </p:nvSpPr>
        <p:spPr>
          <a:xfrm>
            <a:off x="3904929" y="2459526"/>
            <a:ext cx="443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3333F"/>
                </a:solidFill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P R A K T I K U M</a:t>
            </a:r>
            <a:endParaRPr lang="en-ID" sz="2400" b="1" dirty="0">
              <a:solidFill>
                <a:srgbClr val="63333F"/>
              </a:solidFill>
              <a:latin typeface="Consolas" panose="020B0609020204030204" pitchFamily="49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FA4915-EEA3-413C-AF62-98ACACA794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364" y="2021629"/>
            <a:ext cx="824152" cy="824152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87BF01C-F08B-4EDB-B6B3-8504FAC309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8725" y="3118485"/>
            <a:ext cx="7204075" cy="1517650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Tulis</a:t>
            </a:r>
            <a:r>
              <a:rPr lang="en-US" dirty="0"/>
              <a:t> Mata </a:t>
            </a:r>
            <a:r>
              <a:rPr lang="en-US" dirty="0" err="1"/>
              <a:t>Kuliah</a:t>
            </a:r>
            <a:endParaRPr lang="en-ID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8E08C1C-7326-4E67-AF24-D3EB3DF951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80803" y="5151755"/>
            <a:ext cx="4432300" cy="344805"/>
          </a:xfrm>
        </p:spPr>
        <p:txBody>
          <a:bodyPr>
            <a:noAutofit/>
          </a:bodyPr>
          <a:lstStyle>
            <a:lvl1pPr marL="0" indent="0" algn="ctr">
              <a:buNone/>
              <a:defRPr sz="2400" b="1" i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Tulis</a:t>
            </a:r>
            <a:r>
              <a:rPr lang="en-US" dirty="0"/>
              <a:t> sub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disini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99E78D-C5DB-4765-B164-672BBDF70E8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35145"/>
            <a:ext cx="2415291" cy="7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72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8642E6-2884-4FE8-9611-BB8A57DE51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93" y="231731"/>
            <a:ext cx="824152" cy="824152"/>
          </a:xfrm>
          <a:prstGeom prst="rect">
            <a:avLst/>
          </a:prstGeom>
        </p:spPr>
      </p:pic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027DE351-A1C3-4DB8-8226-251F0FED03E6}"/>
              </a:ext>
            </a:extLst>
          </p:cNvPr>
          <p:cNvCxnSpPr>
            <a:cxnSpLocks/>
            <a:stCxn id="11" idx="2"/>
          </p:cNvCxnSpPr>
          <p:nvPr userDrawn="1"/>
        </p:nvCxnSpPr>
        <p:spPr>
          <a:xfrm rot="10800000">
            <a:off x="1028700" y="5"/>
            <a:ext cx="1444434" cy="1757987"/>
          </a:xfrm>
          <a:prstGeom prst="curvedConnector2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 useBgFill="1">
        <p:nvSpPr>
          <p:cNvPr id="11" name="Oval 10">
            <a:extLst>
              <a:ext uri="{FF2B5EF4-FFF2-40B4-BE49-F238E27FC236}">
                <a16:creationId xmlns:a16="http://schemas.microsoft.com/office/drawing/2014/main" id="{35DD3256-EF72-4EC1-9C3D-9102DBF58151}"/>
              </a:ext>
            </a:extLst>
          </p:cNvPr>
          <p:cNvSpPr/>
          <p:nvPr userDrawn="1"/>
        </p:nvSpPr>
        <p:spPr>
          <a:xfrm>
            <a:off x="2473134" y="1272284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12" name="Oval 11">
            <a:extLst>
              <a:ext uri="{FF2B5EF4-FFF2-40B4-BE49-F238E27FC236}">
                <a16:creationId xmlns:a16="http://schemas.microsoft.com/office/drawing/2014/main" id="{54221B35-EB66-4EDB-B56C-55E1877EB453}"/>
              </a:ext>
            </a:extLst>
          </p:cNvPr>
          <p:cNvSpPr/>
          <p:nvPr userDrawn="1"/>
        </p:nvSpPr>
        <p:spPr>
          <a:xfrm>
            <a:off x="8272892" y="1272284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13" name="Oval 12">
            <a:extLst>
              <a:ext uri="{FF2B5EF4-FFF2-40B4-BE49-F238E27FC236}">
                <a16:creationId xmlns:a16="http://schemas.microsoft.com/office/drawing/2014/main" id="{631FA50C-5059-4039-A54B-D142BE7C7C50}"/>
              </a:ext>
            </a:extLst>
          </p:cNvPr>
          <p:cNvSpPr/>
          <p:nvPr userDrawn="1"/>
        </p:nvSpPr>
        <p:spPr>
          <a:xfrm>
            <a:off x="8272892" y="4143415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14" name="Oval 13">
            <a:extLst>
              <a:ext uri="{FF2B5EF4-FFF2-40B4-BE49-F238E27FC236}">
                <a16:creationId xmlns:a16="http://schemas.microsoft.com/office/drawing/2014/main" id="{0B9ACA1F-E0B0-4FC6-82BC-51FBE8E294A1}"/>
              </a:ext>
            </a:extLst>
          </p:cNvPr>
          <p:cNvSpPr/>
          <p:nvPr userDrawn="1"/>
        </p:nvSpPr>
        <p:spPr>
          <a:xfrm>
            <a:off x="2529516" y="4143415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2C8DBC-7740-4CB6-B664-FEEB3053CA53}"/>
              </a:ext>
            </a:extLst>
          </p:cNvPr>
          <p:cNvCxnSpPr>
            <a:cxnSpLocks/>
            <a:stCxn id="11" idx="6"/>
            <a:endCxn id="12" idx="2"/>
          </p:cNvCxnSpPr>
          <p:nvPr userDrawn="1"/>
        </p:nvCxnSpPr>
        <p:spPr>
          <a:xfrm>
            <a:off x="3961646" y="1757991"/>
            <a:ext cx="4311246" cy="0"/>
          </a:xfrm>
          <a:prstGeom prst="line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DFEC26-000E-4311-B270-57123E091A5F}"/>
              </a:ext>
            </a:extLst>
          </p:cNvPr>
          <p:cNvCxnSpPr>
            <a:cxnSpLocks/>
            <a:stCxn id="14" idx="6"/>
            <a:endCxn id="13" idx="2"/>
          </p:cNvCxnSpPr>
          <p:nvPr userDrawn="1"/>
        </p:nvCxnSpPr>
        <p:spPr>
          <a:xfrm>
            <a:off x="4018028" y="4629122"/>
            <a:ext cx="4254864" cy="0"/>
          </a:xfrm>
          <a:prstGeom prst="line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D0DB2023-8B8D-4F32-902F-79D17885AE69}"/>
              </a:ext>
            </a:extLst>
          </p:cNvPr>
          <p:cNvCxnSpPr>
            <a:cxnSpLocks/>
            <a:stCxn id="12" idx="6"/>
            <a:endCxn id="13" idx="6"/>
          </p:cNvCxnSpPr>
          <p:nvPr userDrawn="1"/>
        </p:nvCxnSpPr>
        <p:spPr>
          <a:xfrm>
            <a:off x="9761404" y="1757991"/>
            <a:ext cx="12700" cy="2871131"/>
          </a:xfrm>
          <a:prstGeom prst="curvedConnector3">
            <a:avLst>
              <a:gd name="adj1" fmla="val 11260465"/>
            </a:avLst>
          </a:prstGeom>
          <a:ln w="3810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68E0CAD1-0805-4539-B687-8FD83D576D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13296" y="2358593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8412C3B5-DC67-4389-AFBA-86B527192AA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13054" y="2358593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26" name="Text Placeholder 32">
            <a:extLst>
              <a:ext uri="{FF2B5EF4-FFF2-40B4-BE49-F238E27FC236}">
                <a16:creationId xmlns:a16="http://schemas.microsoft.com/office/drawing/2014/main" id="{4085BC32-7BDB-4822-AB1E-6DC89648D0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13296" y="5229723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B56BBD15-F845-44B3-84D8-79A4A64484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8962" y="5228599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08235DA-628A-4BBE-823D-5864945ACC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35145"/>
            <a:ext cx="2415291" cy="7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75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Oval 6">
            <a:extLst>
              <a:ext uri="{FF2B5EF4-FFF2-40B4-BE49-F238E27FC236}">
                <a16:creationId xmlns:a16="http://schemas.microsoft.com/office/drawing/2014/main" id="{91BB1FA5-CF63-4A5F-8102-AEFB12AECDD6}"/>
              </a:ext>
            </a:extLst>
          </p:cNvPr>
          <p:cNvSpPr/>
          <p:nvPr userDrawn="1"/>
        </p:nvSpPr>
        <p:spPr>
          <a:xfrm>
            <a:off x="3752850" y="1836410"/>
            <a:ext cx="4686300" cy="3185180"/>
          </a:xfrm>
          <a:prstGeom prst="ellipse">
            <a:avLst/>
          </a:prstGeom>
          <a:ln>
            <a:noFill/>
          </a:ln>
          <a:effectLst>
            <a:innerShdw blurRad="444500">
              <a:srgbClr val="CFA9AB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B41A29-A3CB-4EA9-8050-4742ED3D7919}"/>
              </a:ext>
            </a:extLst>
          </p:cNvPr>
          <p:cNvCxnSpPr>
            <a:cxnSpLocks/>
          </p:cNvCxnSpPr>
          <p:nvPr userDrawn="1"/>
        </p:nvCxnSpPr>
        <p:spPr>
          <a:xfrm>
            <a:off x="4445000" y="3854386"/>
            <a:ext cx="3340100" cy="0"/>
          </a:xfrm>
          <a:prstGeom prst="line">
            <a:avLst/>
          </a:prstGeom>
          <a:ln w="28575">
            <a:solidFill>
              <a:srgbClr val="63333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D3E629-27BB-4B00-89A5-4C75EC3FB0D4}"/>
              </a:ext>
            </a:extLst>
          </p:cNvPr>
          <p:cNvCxnSpPr>
            <a:cxnSpLocks/>
          </p:cNvCxnSpPr>
          <p:nvPr userDrawn="1"/>
        </p:nvCxnSpPr>
        <p:spPr>
          <a:xfrm>
            <a:off x="4775200" y="3996512"/>
            <a:ext cx="2631306" cy="0"/>
          </a:xfrm>
          <a:prstGeom prst="line">
            <a:avLst/>
          </a:prstGeom>
          <a:ln w="28575">
            <a:solidFill>
              <a:srgbClr val="63333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441BFE0-DBD8-4058-9370-837CC17293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774" y="2269555"/>
            <a:ext cx="697826" cy="697826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FC5352-3311-4A49-8ACB-85C8C58C9E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47515" y="3109278"/>
            <a:ext cx="3697288" cy="744537"/>
          </a:xfrm>
        </p:spPr>
        <p:txBody>
          <a:bodyPr>
            <a:normAutofit/>
          </a:bodyPr>
          <a:lstStyle>
            <a:lvl1pPr marL="0" indent="0" algn="ctr">
              <a:buNone/>
              <a:defRPr sz="44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Ketik</a:t>
            </a:r>
            <a:r>
              <a:rPr lang="en-US" dirty="0"/>
              <a:t> </a:t>
            </a:r>
            <a:r>
              <a:rPr lang="en-US" dirty="0" err="1"/>
              <a:t>Judul</a:t>
            </a:r>
            <a:endParaRPr lang="en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3E7828-0A7D-4E6E-85E1-805E54F19D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42876"/>
            <a:ext cx="2415291" cy="71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6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C5AF55-371E-4D51-B8CF-9327166BF00B}"/>
              </a:ext>
            </a:extLst>
          </p:cNvPr>
          <p:cNvSpPr/>
          <p:nvPr userDrawn="1"/>
        </p:nvSpPr>
        <p:spPr>
          <a:xfrm>
            <a:off x="3441403" y="563116"/>
            <a:ext cx="5316279" cy="691116"/>
          </a:xfrm>
          <a:prstGeom prst="roundRect">
            <a:avLst>
              <a:gd name="adj" fmla="val 50000"/>
            </a:avLst>
          </a:prstGeom>
          <a:solidFill>
            <a:srgbClr val="F1ECE5"/>
          </a:solidFill>
          <a:ln>
            <a:solidFill>
              <a:srgbClr val="63333F"/>
            </a:solidFill>
          </a:ln>
          <a:effectLst>
            <a:outerShdw blurRad="889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8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7B98BE1-60C9-4751-B398-F9E6CCCACD3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8963" y="1739901"/>
            <a:ext cx="4054475" cy="4284980"/>
          </a:xfrm>
        </p:spPr>
        <p:txBody>
          <a:bodyPr/>
          <a:lstStyle>
            <a:lvl1pPr marL="0" indent="0">
              <a:buNone/>
              <a:defRPr>
                <a:solidFill>
                  <a:srgbClr val="63333F"/>
                </a:solidFill>
              </a:defRPr>
            </a:lvl1pPr>
          </a:lstStyle>
          <a:p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gambar</a:t>
            </a:r>
            <a:endParaRPr lang="en-ID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E6BC8C0-39FB-4C88-9264-0C658D6406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59363" y="1739900"/>
            <a:ext cx="6543674" cy="4284981"/>
          </a:xfrm>
        </p:spPr>
        <p:txBody>
          <a:bodyPr/>
          <a:lstStyle>
            <a:lvl1pPr marL="0" indent="0">
              <a:buNone/>
              <a:defRPr>
                <a:solidFill>
                  <a:srgbClr val="63333F"/>
                </a:solidFill>
              </a:defRPr>
            </a:lvl1pPr>
          </a:lstStyle>
          <a:p>
            <a:pPr lvl="0"/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teks</a:t>
            </a:r>
            <a:endParaRPr lang="en-ID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A4CFA35-4A81-4EB3-A61C-7658C348D4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42398" y="761683"/>
            <a:ext cx="4318000" cy="366712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Ketik</a:t>
            </a:r>
            <a:r>
              <a:rPr lang="en-US" dirty="0"/>
              <a:t> </a:t>
            </a:r>
            <a:r>
              <a:rPr lang="en-US" dirty="0" err="1"/>
              <a:t>Judul</a:t>
            </a:r>
            <a:endParaRPr lang="en-ID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539E1C-F411-47A0-80FC-C04340B9A6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42876"/>
            <a:ext cx="2415291" cy="71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76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90F2425A-DBF4-488E-B834-0FEA785E8C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8963" y="558800"/>
            <a:ext cx="4054475" cy="5496560"/>
          </a:xfrm>
        </p:spPr>
        <p:txBody>
          <a:bodyPr/>
          <a:lstStyle>
            <a:lvl1pPr marL="0" indent="0">
              <a:buNone/>
              <a:defRPr>
                <a:solidFill>
                  <a:srgbClr val="63333F"/>
                </a:solidFill>
              </a:defRPr>
            </a:lvl1pPr>
          </a:lstStyle>
          <a:p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gambar</a:t>
            </a:r>
            <a:endParaRPr lang="en-ID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ADA20422-6F53-46B9-A998-838AF68FD3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59363" y="568961"/>
            <a:ext cx="6543674" cy="5486400"/>
          </a:xfrm>
        </p:spPr>
        <p:txBody>
          <a:bodyPr/>
          <a:lstStyle>
            <a:lvl1pPr marL="0" indent="0">
              <a:buNone/>
              <a:defRPr>
                <a:solidFill>
                  <a:srgbClr val="63333F"/>
                </a:solidFill>
              </a:defRPr>
            </a:lvl1pPr>
          </a:lstStyle>
          <a:p>
            <a:pPr lvl="0"/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teks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93B1EC-5376-4968-ACA4-D679FF33C5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42876"/>
            <a:ext cx="2415291" cy="71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7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06B3D3-FB38-4946-841F-CEA5812786AC}"/>
              </a:ext>
            </a:extLst>
          </p:cNvPr>
          <p:cNvSpPr/>
          <p:nvPr userDrawn="1"/>
        </p:nvSpPr>
        <p:spPr>
          <a:xfrm>
            <a:off x="3441403" y="563116"/>
            <a:ext cx="5316279" cy="691116"/>
          </a:xfrm>
          <a:prstGeom prst="roundRect">
            <a:avLst>
              <a:gd name="adj" fmla="val 50000"/>
            </a:avLst>
          </a:prstGeom>
          <a:solidFill>
            <a:srgbClr val="F1ECE5"/>
          </a:solidFill>
          <a:ln>
            <a:solidFill>
              <a:srgbClr val="63333F"/>
            </a:solidFill>
          </a:ln>
          <a:effectLst>
            <a:outerShdw blurRad="889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8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05448BDB-285D-4314-9DA8-D928B55DF8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120" y="1739901"/>
            <a:ext cx="11023917" cy="4210400"/>
          </a:xfrm>
        </p:spPr>
        <p:txBody>
          <a:bodyPr/>
          <a:lstStyle>
            <a:lvl1pPr marL="0" indent="0">
              <a:buNone/>
              <a:defRPr>
                <a:solidFill>
                  <a:srgbClr val="63333F"/>
                </a:solidFill>
              </a:defRPr>
            </a:lvl1pPr>
          </a:lstStyle>
          <a:p>
            <a:pPr lvl="0"/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teks</a:t>
            </a:r>
            <a:endParaRPr lang="en-ID" dirty="0"/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9D7B3BDA-4BA9-45DD-B531-165079CED9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42398" y="761683"/>
            <a:ext cx="4318000" cy="366712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Soal</a:t>
            </a:r>
            <a:endParaRPr lang="en-ID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AC1A25-A642-4F29-9F32-44299F96AB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42876"/>
            <a:ext cx="2415291" cy="71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62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Oval 5">
            <a:extLst>
              <a:ext uri="{FF2B5EF4-FFF2-40B4-BE49-F238E27FC236}">
                <a16:creationId xmlns:a16="http://schemas.microsoft.com/office/drawing/2014/main" id="{9DA17E12-E394-45EF-AAD8-9F8CD613C0D3}"/>
              </a:ext>
            </a:extLst>
          </p:cNvPr>
          <p:cNvSpPr/>
          <p:nvPr userDrawn="1"/>
        </p:nvSpPr>
        <p:spPr>
          <a:xfrm>
            <a:off x="3757836" y="1841500"/>
            <a:ext cx="4686300" cy="3185180"/>
          </a:xfrm>
          <a:prstGeom prst="ellipse">
            <a:avLst/>
          </a:prstGeom>
          <a:ln>
            <a:noFill/>
          </a:ln>
          <a:effectLst>
            <a:innerShdw blurRad="444500">
              <a:srgbClr val="CFA9AB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D9E1C4-9FD7-4BFA-8FA3-802A4EF10285}"/>
              </a:ext>
            </a:extLst>
          </p:cNvPr>
          <p:cNvCxnSpPr>
            <a:cxnSpLocks/>
          </p:cNvCxnSpPr>
          <p:nvPr userDrawn="1"/>
        </p:nvCxnSpPr>
        <p:spPr>
          <a:xfrm>
            <a:off x="4445000" y="3854386"/>
            <a:ext cx="3340100" cy="0"/>
          </a:xfrm>
          <a:prstGeom prst="line">
            <a:avLst/>
          </a:prstGeom>
          <a:ln w="28575">
            <a:solidFill>
              <a:srgbClr val="63333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9CBC1-584A-44ED-A783-ADB7E622A998}"/>
              </a:ext>
            </a:extLst>
          </p:cNvPr>
          <p:cNvCxnSpPr>
            <a:cxnSpLocks/>
          </p:cNvCxnSpPr>
          <p:nvPr userDrawn="1"/>
        </p:nvCxnSpPr>
        <p:spPr>
          <a:xfrm>
            <a:off x="4775200" y="3996512"/>
            <a:ext cx="2631306" cy="0"/>
          </a:xfrm>
          <a:prstGeom prst="line">
            <a:avLst/>
          </a:prstGeom>
          <a:ln w="28575">
            <a:solidFill>
              <a:srgbClr val="63333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C6A44C1-8790-47B5-A501-29D6C1CE62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774" y="2269555"/>
            <a:ext cx="697826" cy="697826"/>
          </a:xfrm>
          <a:prstGeom prst="rect">
            <a:avLst/>
          </a:prstGeom>
        </p:spPr>
      </p:pic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9659C7DA-5301-4E7A-A6E4-54E4E0221D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47515" y="3109278"/>
            <a:ext cx="3697288" cy="744537"/>
          </a:xfrm>
        </p:spPr>
        <p:txBody>
          <a:bodyPr>
            <a:normAutofit/>
          </a:bodyPr>
          <a:lstStyle>
            <a:lvl1pPr marL="0" indent="0" algn="ctr">
              <a:buNone/>
              <a:defRPr sz="44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Tugas</a:t>
            </a:r>
            <a:r>
              <a:rPr lang="en-US" dirty="0"/>
              <a:t>/Quiz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F407D4-37A9-4EAF-B0B7-D07696A712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20" y="6053037"/>
            <a:ext cx="2415292" cy="7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18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ED360D-39A3-4BFB-B868-D11DE2E467FC}"/>
              </a:ext>
            </a:extLst>
          </p:cNvPr>
          <p:cNvSpPr/>
          <p:nvPr userDrawn="1"/>
        </p:nvSpPr>
        <p:spPr>
          <a:xfrm>
            <a:off x="3441403" y="563116"/>
            <a:ext cx="5316279" cy="691116"/>
          </a:xfrm>
          <a:prstGeom prst="roundRect">
            <a:avLst>
              <a:gd name="adj" fmla="val 50000"/>
            </a:avLst>
          </a:prstGeom>
          <a:solidFill>
            <a:srgbClr val="F1ECE5"/>
          </a:solidFill>
          <a:ln>
            <a:solidFill>
              <a:srgbClr val="63333F"/>
            </a:solidFill>
          </a:ln>
          <a:effectLst>
            <a:outerShdw blurRad="889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8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90617CB8-E840-4E0A-A78C-61B9D5A06B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120" y="1739901"/>
            <a:ext cx="11023917" cy="4210400"/>
          </a:xfrm>
        </p:spPr>
        <p:txBody>
          <a:bodyPr/>
          <a:lstStyle>
            <a:lvl1pPr marL="0" indent="0">
              <a:buNone/>
              <a:defRPr>
                <a:solidFill>
                  <a:srgbClr val="63333F"/>
                </a:solidFill>
              </a:defRPr>
            </a:lvl1pPr>
          </a:lstStyle>
          <a:p>
            <a:pPr lvl="0"/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teks</a:t>
            </a:r>
            <a:endParaRPr lang="en-ID" dirty="0"/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3B9EB4D0-2E04-4931-BC5E-DB1DE6E98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42398" y="761683"/>
            <a:ext cx="4318000" cy="366712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Soal</a:t>
            </a:r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45516F-8B80-47C3-9F1F-6026C871D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20" y="6053037"/>
            <a:ext cx="2415292" cy="7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69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Oval 5">
            <a:extLst>
              <a:ext uri="{FF2B5EF4-FFF2-40B4-BE49-F238E27FC236}">
                <a16:creationId xmlns:a16="http://schemas.microsoft.com/office/drawing/2014/main" id="{655AD237-19D3-47AD-BE7B-3FB264228140}"/>
              </a:ext>
            </a:extLst>
          </p:cNvPr>
          <p:cNvSpPr/>
          <p:nvPr userDrawn="1"/>
        </p:nvSpPr>
        <p:spPr>
          <a:xfrm>
            <a:off x="2849527" y="1579095"/>
            <a:ext cx="6432696" cy="3052572"/>
          </a:xfrm>
          <a:prstGeom prst="ellipse">
            <a:avLst/>
          </a:prstGeom>
          <a:ln>
            <a:noFill/>
          </a:ln>
          <a:effectLst>
            <a:innerShdw blurRad="4445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349F31-105A-46C1-A1B2-883DB8439C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924" y="1826157"/>
            <a:ext cx="824152" cy="824152"/>
          </a:xfrm>
          <a:prstGeom prst="rect">
            <a:avLst/>
          </a:prstGeom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F96F98CE-0924-444A-B955-28EECEFAB0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5040" y="2955131"/>
            <a:ext cx="5201920" cy="744537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Terimakasih</a:t>
            </a:r>
            <a:r>
              <a:rPr lang="en-US" dirty="0"/>
              <a:t> !!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47303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A scattering of small circles">
            <a:extLst>
              <a:ext uri="{FF2B5EF4-FFF2-40B4-BE49-F238E27FC236}">
                <a16:creationId xmlns:a16="http://schemas.microsoft.com/office/drawing/2014/main" id="{A82B01CD-80BD-4C29-AB6D-E8008D51A3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080178">
            <a:off x="8288283" y="2115234"/>
            <a:ext cx="5990728" cy="5990728"/>
          </a:xfrm>
          <a:prstGeom prst="rect">
            <a:avLst/>
          </a:prstGeom>
        </p:spPr>
      </p:pic>
      <p:sp useBgFill="1">
        <p:nvSpPr>
          <p:cNvPr id="4" name="Oval 3">
            <a:extLst>
              <a:ext uri="{FF2B5EF4-FFF2-40B4-BE49-F238E27FC236}">
                <a16:creationId xmlns:a16="http://schemas.microsoft.com/office/drawing/2014/main" id="{F6C8DCDC-F55E-4C3D-BBE1-A0CFAACD12DA}"/>
              </a:ext>
            </a:extLst>
          </p:cNvPr>
          <p:cNvSpPr/>
          <p:nvPr userDrawn="1"/>
        </p:nvSpPr>
        <p:spPr>
          <a:xfrm>
            <a:off x="4827305" y="1795538"/>
            <a:ext cx="2540000" cy="2540000"/>
          </a:xfrm>
          <a:prstGeom prst="ellipse">
            <a:avLst/>
          </a:prstGeom>
          <a:ln>
            <a:noFill/>
          </a:ln>
          <a:effectLst>
            <a:innerShdw blurRad="444500">
              <a:srgbClr val="CFA9AB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E3AE6-41C4-400F-9659-9C54AAFB66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93" y="231731"/>
            <a:ext cx="824152" cy="824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EB6EE6-F2E6-4BCD-B27D-DBAB03D9E55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69" y="2015628"/>
            <a:ext cx="1829331" cy="1829331"/>
          </a:xfrm>
          <a:prstGeom prst="rect">
            <a:avLst/>
          </a:prstGeom>
        </p:spPr>
      </p:pic>
      <p:pic>
        <p:nvPicPr>
          <p:cNvPr id="8" name="Graphic 7" descr="An organic corner shape">
            <a:extLst>
              <a:ext uri="{FF2B5EF4-FFF2-40B4-BE49-F238E27FC236}">
                <a16:creationId xmlns:a16="http://schemas.microsoft.com/office/drawing/2014/main" id="{26BF96EF-9D94-435C-9C78-E58982A317A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0" y="0"/>
            <a:ext cx="4560668" cy="4560668"/>
          </a:xfrm>
          <a:prstGeom prst="rect">
            <a:avLst/>
          </a:prstGeom>
          <a:effectLst>
            <a:outerShdw blurRad="558800" dist="38100" algn="l" rotWithShape="0">
              <a:prstClr val="black">
                <a:alpha val="41000"/>
              </a:prstClr>
            </a:outerShdw>
          </a:effectLst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043183B-724F-48AA-954F-F33C86D0EF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6733" y="4480025"/>
            <a:ext cx="4331367" cy="393700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Nama </a:t>
            </a:r>
            <a:r>
              <a:rPr lang="en-US" dirty="0" err="1"/>
              <a:t>Dosen</a:t>
            </a:r>
            <a:endParaRPr lang="en-ID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6259D4-30E4-48F3-AD73-AEACD401B8F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35145"/>
            <a:ext cx="2415291" cy="7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20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A scattering of small circles">
            <a:extLst>
              <a:ext uri="{FF2B5EF4-FFF2-40B4-BE49-F238E27FC236}">
                <a16:creationId xmlns:a16="http://schemas.microsoft.com/office/drawing/2014/main" id="{6537DFC2-BA16-4A03-9872-62251E4F5C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080178">
            <a:off x="9203017" y="-647793"/>
            <a:ext cx="5990728" cy="5990728"/>
          </a:xfrm>
          <a:prstGeom prst="rect">
            <a:avLst/>
          </a:prstGeom>
        </p:spPr>
      </p:pic>
      <p:sp useBgFill="1">
        <p:nvSpPr>
          <p:cNvPr id="9" name="Oval 8">
            <a:extLst>
              <a:ext uri="{FF2B5EF4-FFF2-40B4-BE49-F238E27FC236}">
                <a16:creationId xmlns:a16="http://schemas.microsoft.com/office/drawing/2014/main" id="{13EF5209-3FC3-48E1-B865-A43F688D0160}"/>
              </a:ext>
            </a:extLst>
          </p:cNvPr>
          <p:cNvSpPr/>
          <p:nvPr userDrawn="1"/>
        </p:nvSpPr>
        <p:spPr>
          <a:xfrm>
            <a:off x="4827305" y="1795538"/>
            <a:ext cx="2540000" cy="2540000"/>
          </a:xfrm>
          <a:prstGeom prst="ellipse">
            <a:avLst/>
          </a:prstGeom>
          <a:ln>
            <a:noFill/>
          </a:ln>
          <a:effectLst>
            <a:innerShdw blurRad="444500">
              <a:srgbClr val="CFA9AB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D6BB83-B1BF-4636-AF86-9806053643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93" y="231731"/>
            <a:ext cx="824152" cy="8241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ACAF07-C60D-43C0-9291-F6A279410F5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69" y="2015628"/>
            <a:ext cx="1829331" cy="1829331"/>
          </a:xfrm>
          <a:prstGeom prst="rect">
            <a:avLst/>
          </a:prstGeom>
        </p:spPr>
      </p:pic>
      <p:pic>
        <p:nvPicPr>
          <p:cNvPr id="12" name="Graphic 11" descr="An organic corner shape">
            <a:extLst>
              <a:ext uri="{FF2B5EF4-FFF2-40B4-BE49-F238E27FC236}">
                <a16:creationId xmlns:a16="http://schemas.microsoft.com/office/drawing/2014/main" id="{C39A9141-D0A4-4CDA-B1C0-D041ACE6E70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0" y="0"/>
            <a:ext cx="4560668" cy="4560668"/>
          </a:xfrm>
          <a:prstGeom prst="rect">
            <a:avLst/>
          </a:prstGeom>
          <a:effectLst>
            <a:outerShdw blurRad="558800" dist="38100" algn="l" rotWithShape="0">
              <a:prstClr val="black">
                <a:alpha val="41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E9B84D-3A45-49C3-897C-EF4BCD37A8D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79" y="5902654"/>
            <a:ext cx="542040" cy="5420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C5DAFF-E27B-4D83-B08E-116A03D14B4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074" y="5913766"/>
            <a:ext cx="542040" cy="542040"/>
          </a:xfrm>
          <a:prstGeom prst="rect">
            <a:avLst/>
          </a:prstGeom>
        </p:spPr>
      </p:pic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13D90449-57F6-4572-8CA7-E5030BCC54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6733" y="4480025"/>
            <a:ext cx="4331367" cy="393700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Nama </a:t>
            </a:r>
            <a:r>
              <a:rPr lang="en-US" dirty="0" err="1"/>
              <a:t>Asprak</a:t>
            </a:r>
            <a:endParaRPr lang="en-ID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EC338BD3-AF9B-4CC2-A338-D5C5197E23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35130" y="4882685"/>
            <a:ext cx="4331367" cy="393700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NPM</a:t>
            </a:r>
            <a:endParaRPr lang="en-ID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00678FD7-664D-4C87-A1A1-220697EB93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1419" y="6014625"/>
            <a:ext cx="3541248" cy="31809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npm@student.unpak.ac.id</a:t>
            </a:r>
            <a:endParaRPr lang="en-ID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2B8696-C95E-4469-BD98-632B3B9CFDC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35145"/>
            <a:ext cx="2415291" cy="73353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C89BB8-CC5C-41C3-81F6-0A3CF92B3E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14114" y="6014625"/>
            <a:ext cx="2058507" cy="31809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08xx - </a:t>
            </a:r>
            <a:r>
              <a:rPr lang="en-US" dirty="0" err="1"/>
              <a:t>xxxx</a:t>
            </a:r>
            <a:r>
              <a:rPr lang="en-US" dirty="0"/>
              <a:t> - </a:t>
            </a:r>
            <a:r>
              <a:rPr lang="en-US" dirty="0" err="1"/>
              <a:t>xxxx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14742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Oval 6">
            <a:extLst>
              <a:ext uri="{FF2B5EF4-FFF2-40B4-BE49-F238E27FC236}">
                <a16:creationId xmlns:a16="http://schemas.microsoft.com/office/drawing/2014/main" id="{91BB1FA5-CF63-4A5F-8102-AEFB12AECDD6}"/>
              </a:ext>
            </a:extLst>
          </p:cNvPr>
          <p:cNvSpPr/>
          <p:nvPr userDrawn="1"/>
        </p:nvSpPr>
        <p:spPr>
          <a:xfrm>
            <a:off x="3752850" y="1836410"/>
            <a:ext cx="4686300" cy="3185180"/>
          </a:xfrm>
          <a:prstGeom prst="ellipse">
            <a:avLst/>
          </a:prstGeom>
          <a:ln>
            <a:noFill/>
          </a:ln>
          <a:effectLst>
            <a:innerShdw blurRad="444500">
              <a:srgbClr val="CFA9AB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B41A29-A3CB-4EA9-8050-4742ED3D7919}"/>
              </a:ext>
            </a:extLst>
          </p:cNvPr>
          <p:cNvCxnSpPr>
            <a:cxnSpLocks/>
          </p:cNvCxnSpPr>
          <p:nvPr userDrawn="1"/>
        </p:nvCxnSpPr>
        <p:spPr>
          <a:xfrm>
            <a:off x="4445000" y="3854386"/>
            <a:ext cx="3340100" cy="0"/>
          </a:xfrm>
          <a:prstGeom prst="line">
            <a:avLst/>
          </a:prstGeom>
          <a:ln w="28575">
            <a:solidFill>
              <a:srgbClr val="63333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D3E629-27BB-4B00-89A5-4C75EC3FB0D4}"/>
              </a:ext>
            </a:extLst>
          </p:cNvPr>
          <p:cNvCxnSpPr>
            <a:cxnSpLocks/>
          </p:cNvCxnSpPr>
          <p:nvPr userDrawn="1"/>
        </p:nvCxnSpPr>
        <p:spPr>
          <a:xfrm>
            <a:off x="4775200" y="3996512"/>
            <a:ext cx="2631306" cy="0"/>
          </a:xfrm>
          <a:prstGeom prst="line">
            <a:avLst/>
          </a:prstGeom>
          <a:ln w="28575">
            <a:solidFill>
              <a:srgbClr val="63333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441BFE0-DBD8-4058-9370-837CC17293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774" y="2269555"/>
            <a:ext cx="697826" cy="697826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FC5352-3311-4A49-8ACB-85C8C58C9E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47515" y="3109278"/>
            <a:ext cx="3697288" cy="744537"/>
          </a:xfrm>
        </p:spPr>
        <p:txBody>
          <a:bodyPr>
            <a:normAutofit/>
          </a:bodyPr>
          <a:lstStyle>
            <a:lvl1pPr marL="0" indent="0" algn="ctr">
              <a:buNone/>
              <a:defRPr sz="44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Ketik</a:t>
            </a:r>
            <a:r>
              <a:rPr lang="en-US" dirty="0"/>
              <a:t> </a:t>
            </a:r>
            <a:r>
              <a:rPr lang="en-US" dirty="0" err="1"/>
              <a:t>Judul</a:t>
            </a:r>
            <a:endParaRPr lang="en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809831-F1CC-4475-96D3-436FF0A8F1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35145"/>
            <a:ext cx="2415291" cy="7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79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Oval 7">
            <a:extLst>
              <a:ext uri="{FF2B5EF4-FFF2-40B4-BE49-F238E27FC236}">
                <a16:creationId xmlns:a16="http://schemas.microsoft.com/office/drawing/2014/main" id="{413BB90A-7F56-46A9-8042-A89D3EDC34CD}"/>
              </a:ext>
            </a:extLst>
          </p:cNvPr>
          <p:cNvSpPr/>
          <p:nvPr userDrawn="1"/>
        </p:nvSpPr>
        <p:spPr>
          <a:xfrm>
            <a:off x="-1042710" y="-668797"/>
            <a:ext cx="3449360" cy="3449360"/>
          </a:xfrm>
          <a:prstGeom prst="ellipse">
            <a:avLst/>
          </a:prstGeom>
          <a:ln>
            <a:noFill/>
          </a:ln>
          <a:effectLst>
            <a:innerShdw blurRad="444500">
              <a:srgbClr val="CFA9AB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79A7F2-BA75-4B18-822F-D5AC7AB178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93" y="231731"/>
            <a:ext cx="824152" cy="824152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A260A77-3804-4B86-8172-B115FC40C47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887340282"/>
              </p:ext>
            </p:extLst>
          </p:nvPr>
        </p:nvGraphicFramePr>
        <p:xfrm>
          <a:off x="3168665" y="219167"/>
          <a:ext cx="9267063" cy="614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5F83B7C-F7B0-4BC2-89BC-4E0B6B74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2600" y="909642"/>
            <a:ext cx="3937000" cy="1752600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Bobot</a:t>
            </a:r>
            <a:r>
              <a:rPr lang="en-US" dirty="0"/>
              <a:t> </a:t>
            </a:r>
            <a:r>
              <a:rPr lang="en-US" dirty="0" err="1"/>
              <a:t>Penilaian</a:t>
            </a:r>
            <a:endParaRPr lang="en-ID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958363-1EBA-40F0-9070-B97ECBDC6C4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35145"/>
            <a:ext cx="2415291" cy="7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40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Oval 9">
            <a:extLst>
              <a:ext uri="{FF2B5EF4-FFF2-40B4-BE49-F238E27FC236}">
                <a16:creationId xmlns:a16="http://schemas.microsoft.com/office/drawing/2014/main" id="{D5A60EA1-9397-412C-8409-32E18ABA3FF5}"/>
              </a:ext>
            </a:extLst>
          </p:cNvPr>
          <p:cNvSpPr/>
          <p:nvPr userDrawn="1"/>
        </p:nvSpPr>
        <p:spPr>
          <a:xfrm>
            <a:off x="-1211425" y="-93886"/>
            <a:ext cx="3449360" cy="3449360"/>
          </a:xfrm>
          <a:prstGeom prst="ellipse">
            <a:avLst/>
          </a:prstGeom>
          <a:ln>
            <a:noFill/>
          </a:ln>
          <a:effectLst>
            <a:innerShdw blurRad="444500">
              <a:srgbClr val="CFA9AB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DC2B2C-1C13-48B8-B24E-9992A3F76E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70851"/>
            <a:ext cx="11837387" cy="66585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D89D94-447D-4FE2-86E1-14CE38A9C4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93" y="231731"/>
            <a:ext cx="824152" cy="824152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60DBE1A-4292-4216-ABCA-D3ED6E0A40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7250" y="342995"/>
            <a:ext cx="5397500" cy="719138"/>
          </a:xfrm>
        </p:spPr>
        <p:txBody>
          <a:bodyPr>
            <a:normAutofit/>
          </a:bodyPr>
          <a:lstStyle>
            <a:lvl1pPr marL="0" indent="0" algn="ctr">
              <a:buNone/>
              <a:defRPr sz="44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 a t a  T e r t </a:t>
            </a:r>
            <a:r>
              <a:rPr lang="en-US" dirty="0" err="1"/>
              <a:t>i</a:t>
            </a:r>
            <a:r>
              <a:rPr lang="en-US" dirty="0"/>
              <a:t> b</a:t>
            </a:r>
            <a:endParaRPr lang="en-ID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3E7693A-90B8-4EC8-8F7A-7218E6F97B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3900" y="1533289"/>
            <a:ext cx="8216900" cy="4062592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marL="342900" indent="-342900">
              <a:buAutoNum type="arabicPeriod"/>
            </a:pP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Mahasiswa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wajiib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hadir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minimal 10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menit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sebelum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dimulai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batas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keterlambatan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adalah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15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menit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setelah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dimulai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Jika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mahasiswa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terlambat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setelah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15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menit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dimulai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mahasiswa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wajib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mengikuti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kelas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lain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sebagai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pengganti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pada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minggu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yang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Mahasiswa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wajib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mengenakan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pakaian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sopan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kemeja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/baju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berkerah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celana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panjang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dan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sepatu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Dilarang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menggunakan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topi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atau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jaket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selama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berlangsung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Dilarang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selama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berlangsung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Dilarang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mencabut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melepas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memasang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menyalakan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mematikan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peralatan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laboratorium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tanpa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seizin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asisten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Pada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saat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mahasiswa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tidak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melakukan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aktivitas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apapun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yang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tidak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berhubungan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dengan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lvl="0"/>
            <a:endParaRPr lang="en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03CAEF-7958-4E5C-BEFF-06002F0C047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35145"/>
            <a:ext cx="2415291" cy="7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4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Oval 5">
            <a:extLst>
              <a:ext uri="{FF2B5EF4-FFF2-40B4-BE49-F238E27FC236}">
                <a16:creationId xmlns:a16="http://schemas.microsoft.com/office/drawing/2014/main" id="{C0772C47-358D-4FAD-82C6-81EF588A13E2}"/>
              </a:ext>
            </a:extLst>
          </p:cNvPr>
          <p:cNvSpPr/>
          <p:nvPr userDrawn="1"/>
        </p:nvSpPr>
        <p:spPr>
          <a:xfrm>
            <a:off x="-1211425" y="-93886"/>
            <a:ext cx="3449360" cy="3449360"/>
          </a:xfrm>
          <a:prstGeom prst="ellipse">
            <a:avLst/>
          </a:prstGeom>
          <a:ln>
            <a:noFill/>
          </a:ln>
          <a:effectLst>
            <a:innerShdw blurRad="444500">
              <a:srgbClr val="CFA9AB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51BA20-DC65-42F8-8734-CD02592C23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93" y="231731"/>
            <a:ext cx="824152" cy="8241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7C77E2-582F-4827-A00F-A01E02E71E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70851"/>
            <a:ext cx="11837387" cy="6658530"/>
          </a:xfrm>
          <a:prstGeom prst="rect">
            <a:avLst/>
          </a:prstGeom>
        </p:spPr>
      </p:pic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7321B847-8DF4-4DD8-B682-EA45E7AB74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7250" y="342995"/>
            <a:ext cx="5397500" cy="719138"/>
          </a:xfrm>
        </p:spPr>
        <p:txBody>
          <a:bodyPr>
            <a:normAutofit/>
          </a:bodyPr>
          <a:lstStyle>
            <a:lvl1pPr marL="0" indent="0" algn="ctr">
              <a:buNone/>
              <a:defRPr sz="44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 a t a  T e r t </a:t>
            </a:r>
            <a:r>
              <a:rPr lang="en-US" dirty="0" err="1"/>
              <a:t>i</a:t>
            </a:r>
            <a:r>
              <a:rPr lang="en-US" dirty="0"/>
              <a:t> b</a:t>
            </a:r>
            <a:endParaRPr lang="en-ID" dirty="0"/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9186FB89-49B6-4262-A9E0-3BFF7E2D11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3900" y="1533289"/>
            <a:ext cx="8216900" cy="4062592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marL="342900" indent="-342900">
              <a:buAutoNum type="arabicPeriod"/>
            </a:pP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Mahasiswa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wajiib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hadir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minimal 10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menit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sebelum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dimulai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batas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keterlambatan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adalah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15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menit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setelah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dimulai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Jika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mahasiswa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terlambat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setelah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15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menit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dimulai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mahasiswa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wajib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mengikuti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kelas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lain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sebagai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pengganti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pada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minggu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yang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Mahasiswa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wajib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mengenakan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pakaian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sopan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kemeja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/baju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berkerah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celana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panjang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dan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sepatu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Dilarang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menggunakan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topi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atau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jaket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selama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berlangsung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Dilarang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selama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berlangsung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Dilarang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mencabut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melepas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memasang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menyalakan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mematikan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peralatan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laboratorium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tanpa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seizin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asisten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Pada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saat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mahasiswa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tidak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melakukan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aktivitas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apapun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yang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tidak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berhubungan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dengan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lvl="0"/>
            <a:endParaRPr lang="en-ID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065F07-3EAB-42AF-9F1E-012063FE441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35145"/>
            <a:ext cx="2415291" cy="7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34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B54A74-15B3-4412-BE1D-1D3C5C3867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93" y="231731"/>
            <a:ext cx="824152" cy="824152"/>
          </a:xfrm>
          <a:prstGeom prst="rect">
            <a:avLst/>
          </a:prstGeom>
        </p:spPr>
      </p:pic>
      <p:sp useBgFill="1">
        <p:nvSpPr>
          <p:cNvPr id="7" name="Oval 6">
            <a:extLst>
              <a:ext uri="{FF2B5EF4-FFF2-40B4-BE49-F238E27FC236}">
                <a16:creationId xmlns:a16="http://schemas.microsoft.com/office/drawing/2014/main" id="{D036946E-F0FD-443C-93CF-FE185D63688D}"/>
              </a:ext>
            </a:extLst>
          </p:cNvPr>
          <p:cNvSpPr/>
          <p:nvPr userDrawn="1"/>
        </p:nvSpPr>
        <p:spPr>
          <a:xfrm>
            <a:off x="2441401" y="1620436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8" name="Oval 7">
            <a:extLst>
              <a:ext uri="{FF2B5EF4-FFF2-40B4-BE49-F238E27FC236}">
                <a16:creationId xmlns:a16="http://schemas.microsoft.com/office/drawing/2014/main" id="{C9010509-D11D-45C9-9E61-A7E6A4462E40}"/>
              </a:ext>
            </a:extLst>
          </p:cNvPr>
          <p:cNvSpPr/>
          <p:nvPr userDrawn="1"/>
        </p:nvSpPr>
        <p:spPr>
          <a:xfrm>
            <a:off x="8308801" y="1620436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9" name="Oval 8">
            <a:extLst>
              <a:ext uri="{FF2B5EF4-FFF2-40B4-BE49-F238E27FC236}">
                <a16:creationId xmlns:a16="http://schemas.microsoft.com/office/drawing/2014/main" id="{5DFFDAE7-B891-4F1B-A2DF-AD207F0717B2}"/>
              </a:ext>
            </a:extLst>
          </p:cNvPr>
          <p:cNvSpPr/>
          <p:nvPr userDrawn="1"/>
        </p:nvSpPr>
        <p:spPr>
          <a:xfrm>
            <a:off x="5359195" y="1620436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10" name="Oval 9">
            <a:extLst>
              <a:ext uri="{FF2B5EF4-FFF2-40B4-BE49-F238E27FC236}">
                <a16:creationId xmlns:a16="http://schemas.microsoft.com/office/drawing/2014/main" id="{E99A041E-0939-4F17-A4F7-FB1ACEEA3D78}"/>
              </a:ext>
            </a:extLst>
          </p:cNvPr>
          <p:cNvSpPr/>
          <p:nvPr userDrawn="1"/>
        </p:nvSpPr>
        <p:spPr>
          <a:xfrm>
            <a:off x="8308801" y="4499014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11" name="Oval 10">
            <a:extLst>
              <a:ext uri="{FF2B5EF4-FFF2-40B4-BE49-F238E27FC236}">
                <a16:creationId xmlns:a16="http://schemas.microsoft.com/office/drawing/2014/main" id="{6D28524B-B4C2-439A-A2DB-546486A96341}"/>
              </a:ext>
            </a:extLst>
          </p:cNvPr>
          <p:cNvSpPr/>
          <p:nvPr userDrawn="1"/>
        </p:nvSpPr>
        <p:spPr>
          <a:xfrm>
            <a:off x="5359195" y="4499015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12" name="Oval 11">
            <a:extLst>
              <a:ext uri="{FF2B5EF4-FFF2-40B4-BE49-F238E27FC236}">
                <a16:creationId xmlns:a16="http://schemas.microsoft.com/office/drawing/2014/main" id="{B95A1FDB-26AD-4F8E-962C-ED00206AB2AF}"/>
              </a:ext>
            </a:extLst>
          </p:cNvPr>
          <p:cNvSpPr/>
          <p:nvPr userDrawn="1"/>
        </p:nvSpPr>
        <p:spPr>
          <a:xfrm>
            <a:off x="2437829" y="4495340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06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9459604-B5F7-41E5-A0DB-17DCEB172032}"/>
              </a:ext>
            </a:extLst>
          </p:cNvPr>
          <p:cNvCxnSpPr>
            <a:cxnSpLocks/>
          </p:cNvCxnSpPr>
          <p:nvPr userDrawn="1"/>
        </p:nvCxnSpPr>
        <p:spPr>
          <a:xfrm>
            <a:off x="3940546" y="2106143"/>
            <a:ext cx="1429282" cy="0"/>
          </a:xfrm>
          <a:prstGeom prst="line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EFCCE1-4BDB-48CE-8AE1-40A68D74E1BE}"/>
              </a:ext>
            </a:extLst>
          </p:cNvPr>
          <p:cNvCxnSpPr>
            <a:cxnSpLocks/>
            <a:stCxn id="9" idx="6"/>
            <a:endCxn id="8" idx="2"/>
          </p:cNvCxnSpPr>
          <p:nvPr userDrawn="1"/>
        </p:nvCxnSpPr>
        <p:spPr>
          <a:xfrm>
            <a:off x="6847707" y="2106143"/>
            <a:ext cx="1461094" cy="0"/>
          </a:xfrm>
          <a:prstGeom prst="line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20B0FC-A88E-4C1F-8EFE-ABA332E59083}"/>
              </a:ext>
            </a:extLst>
          </p:cNvPr>
          <p:cNvCxnSpPr>
            <a:cxnSpLocks/>
            <a:stCxn id="11" idx="6"/>
            <a:endCxn id="10" idx="2"/>
          </p:cNvCxnSpPr>
          <p:nvPr userDrawn="1"/>
        </p:nvCxnSpPr>
        <p:spPr>
          <a:xfrm flipV="1">
            <a:off x="6847707" y="4984721"/>
            <a:ext cx="1461094" cy="1"/>
          </a:xfrm>
          <a:prstGeom prst="line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76FEEF-9A3E-4768-BEE4-5F8F7B3A1081}"/>
              </a:ext>
            </a:extLst>
          </p:cNvPr>
          <p:cNvCxnSpPr>
            <a:cxnSpLocks/>
            <a:stCxn id="12" idx="6"/>
            <a:endCxn id="11" idx="2"/>
          </p:cNvCxnSpPr>
          <p:nvPr userDrawn="1"/>
        </p:nvCxnSpPr>
        <p:spPr>
          <a:xfrm>
            <a:off x="3926341" y="4981047"/>
            <a:ext cx="1432854" cy="3675"/>
          </a:xfrm>
          <a:prstGeom prst="line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B71E7758-7B58-4B77-B4FC-26AD9FA753A4}"/>
              </a:ext>
            </a:extLst>
          </p:cNvPr>
          <p:cNvCxnSpPr>
            <a:cxnSpLocks/>
            <a:stCxn id="8" idx="6"/>
            <a:endCxn id="10" idx="6"/>
          </p:cNvCxnSpPr>
          <p:nvPr userDrawn="1"/>
        </p:nvCxnSpPr>
        <p:spPr>
          <a:xfrm>
            <a:off x="9797313" y="2106143"/>
            <a:ext cx="12700" cy="2878578"/>
          </a:xfrm>
          <a:prstGeom prst="curvedConnector3">
            <a:avLst>
              <a:gd name="adj1" fmla="val 7911630"/>
            </a:avLst>
          </a:prstGeom>
          <a:ln w="3810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7A71C976-E7F1-4EF0-AE50-24053F85ABA8}"/>
              </a:ext>
            </a:extLst>
          </p:cNvPr>
          <p:cNvCxnSpPr>
            <a:cxnSpLocks/>
          </p:cNvCxnSpPr>
          <p:nvPr userDrawn="1"/>
        </p:nvCxnSpPr>
        <p:spPr>
          <a:xfrm rot="10800000" flipV="1">
            <a:off x="1023007" y="4991207"/>
            <a:ext cx="1414822" cy="1948072"/>
          </a:xfrm>
          <a:prstGeom prst="curvedConnector2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DDE023-CAA5-42FA-8879-47BF2D7D44C7}"/>
              </a:ext>
            </a:extLst>
          </p:cNvPr>
          <p:cNvCxnSpPr/>
          <p:nvPr userDrawn="1"/>
        </p:nvCxnSpPr>
        <p:spPr>
          <a:xfrm>
            <a:off x="413749" y="1073086"/>
            <a:ext cx="5260369" cy="0"/>
          </a:xfrm>
          <a:prstGeom prst="line">
            <a:avLst/>
          </a:prstGeom>
          <a:ln w="28575">
            <a:solidFill>
              <a:srgbClr val="63333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AFA8832-7829-4B2C-9E5E-A127E2592C8E}"/>
              </a:ext>
            </a:extLst>
          </p:cNvPr>
          <p:cNvCxnSpPr>
            <a:cxnSpLocks/>
          </p:cNvCxnSpPr>
          <p:nvPr userDrawn="1"/>
        </p:nvCxnSpPr>
        <p:spPr>
          <a:xfrm>
            <a:off x="410988" y="1215212"/>
            <a:ext cx="3515718" cy="0"/>
          </a:xfrm>
          <a:prstGeom prst="line">
            <a:avLst/>
          </a:prstGeom>
          <a:ln w="28575">
            <a:solidFill>
              <a:srgbClr val="63333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91577054-98BE-4CDB-BD84-BF1B33810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6539" y="416112"/>
            <a:ext cx="5776912" cy="625475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Timeline </a:t>
            </a:r>
            <a:r>
              <a:rPr lang="en-US" dirty="0" err="1"/>
              <a:t>Praktikum</a:t>
            </a:r>
            <a:endParaRPr lang="en-ID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BD81731-5C93-4ADA-B7A8-88676833C4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7991" y="2719670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46E3EDB8-C30E-498E-8088-EF91358913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9357" y="2712781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61BB581C-D727-47C5-A28F-444626F695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48963" y="2712781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72B81F32-56FA-49F6-B0DC-DFB841DE35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963" y="5601417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D4375406-0230-4A4D-A7D8-91D75F2B0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99357" y="5591358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2DE389D4-ADBA-4FFE-9C62-8E6A3AFD03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77991" y="5601417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9A72275-8A78-4E98-8C47-19826CDAD6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35145"/>
            <a:ext cx="2415291" cy="7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61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D525D1-D445-4C3B-89B4-EA3D574D67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93" y="231731"/>
            <a:ext cx="824152" cy="824152"/>
          </a:xfrm>
          <a:prstGeom prst="rect">
            <a:avLst/>
          </a:prstGeom>
        </p:spPr>
      </p:pic>
      <p:sp useBgFill="1">
        <p:nvSpPr>
          <p:cNvPr id="10" name="Oval 9">
            <a:extLst>
              <a:ext uri="{FF2B5EF4-FFF2-40B4-BE49-F238E27FC236}">
                <a16:creationId xmlns:a16="http://schemas.microsoft.com/office/drawing/2014/main" id="{71DD606A-B0CD-4053-9DD8-DBD23CF3F845}"/>
              </a:ext>
            </a:extLst>
          </p:cNvPr>
          <p:cNvSpPr/>
          <p:nvPr userDrawn="1"/>
        </p:nvSpPr>
        <p:spPr>
          <a:xfrm>
            <a:off x="2434834" y="1295654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07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11" name="Oval 10">
            <a:extLst>
              <a:ext uri="{FF2B5EF4-FFF2-40B4-BE49-F238E27FC236}">
                <a16:creationId xmlns:a16="http://schemas.microsoft.com/office/drawing/2014/main" id="{5116EB33-2ACB-4C47-B581-4519574C9732}"/>
              </a:ext>
            </a:extLst>
          </p:cNvPr>
          <p:cNvSpPr/>
          <p:nvPr userDrawn="1"/>
        </p:nvSpPr>
        <p:spPr>
          <a:xfrm>
            <a:off x="8302234" y="1295654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09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12" name="Oval 11">
            <a:extLst>
              <a:ext uri="{FF2B5EF4-FFF2-40B4-BE49-F238E27FC236}">
                <a16:creationId xmlns:a16="http://schemas.microsoft.com/office/drawing/2014/main" id="{6CF16FD2-933E-49EF-8CB8-E763C5086705}"/>
              </a:ext>
            </a:extLst>
          </p:cNvPr>
          <p:cNvSpPr/>
          <p:nvPr userDrawn="1"/>
        </p:nvSpPr>
        <p:spPr>
          <a:xfrm>
            <a:off x="5352628" y="1295654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08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13" name="Oval 12">
            <a:extLst>
              <a:ext uri="{FF2B5EF4-FFF2-40B4-BE49-F238E27FC236}">
                <a16:creationId xmlns:a16="http://schemas.microsoft.com/office/drawing/2014/main" id="{EC3277CA-380C-4BD9-90F0-1F5D7CCDE1BF}"/>
              </a:ext>
            </a:extLst>
          </p:cNvPr>
          <p:cNvSpPr/>
          <p:nvPr userDrawn="1"/>
        </p:nvSpPr>
        <p:spPr>
          <a:xfrm>
            <a:off x="8302234" y="4174232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14" name="Oval 13">
            <a:extLst>
              <a:ext uri="{FF2B5EF4-FFF2-40B4-BE49-F238E27FC236}">
                <a16:creationId xmlns:a16="http://schemas.microsoft.com/office/drawing/2014/main" id="{86503555-C9E5-4796-81B3-F4629D51EEF4}"/>
              </a:ext>
            </a:extLst>
          </p:cNvPr>
          <p:cNvSpPr/>
          <p:nvPr userDrawn="1"/>
        </p:nvSpPr>
        <p:spPr>
          <a:xfrm>
            <a:off x="5352628" y="4174233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15" name="Oval 14">
            <a:extLst>
              <a:ext uri="{FF2B5EF4-FFF2-40B4-BE49-F238E27FC236}">
                <a16:creationId xmlns:a16="http://schemas.microsoft.com/office/drawing/2014/main" id="{DE48B21B-65C5-432D-B0F9-C7DBF5AECA5B}"/>
              </a:ext>
            </a:extLst>
          </p:cNvPr>
          <p:cNvSpPr/>
          <p:nvPr userDrawn="1"/>
        </p:nvSpPr>
        <p:spPr>
          <a:xfrm>
            <a:off x="2431262" y="4170558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2A613CF-3291-422E-A44F-A66C50693B38}"/>
              </a:ext>
            </a:extLst>
          </p:cNvPr>
          <p:cNvCxnSpPr>
            <a:cxnSpLocks/>
          </p:cNvCxnSpPr>
          <p:nvPr userDrawn="1"/>
        </p:nvCxnSpPr>
        <p:spPr>
          <a:xfrm>
            <a:off x="3933979" y="1781361"/>
            <a:ext cx="1429282" cy="0"/>
          </a:xfrm>
          <a:prstGeom prst="line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C14DB5-BF70-4784-A5CC-467E010249EF}"/>
              </a:ext>
            </a:extLst>
          </p:cNvPr>
          <p:cNvCxnSpPr>
            <a:cxnSpLocks/>
            <a:stCxn id="12" idx="6"/>
            <a:endCxn id="11" idx="2"/>
          </p:cNvCxnSpPr>
          <p:nvPr userDrawn="1"/>
        </p:nvCxnSpPr>
        <p:spPr>
          <a:xfrm>
            <a:off x="6841140" y="1781361"/>
            <a:ext cx="1461094" cy="0"/>
          </a:xfrm>
          <a:prstGeom prst="line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4B5BF0-9063-46CC-A78E-C914938EC0DB}"/>
              </a:ext>
            </a:extLst>
          </p:cNvPr>
          <p:cNvCxnSpPr>
            <a:cxnSpLocks/>
            <a:stCxn id="14" idx="6"/>
            <a:endCxn id="13" idx="2"/>
          </p:cNvCxnSpPr>
          <p:nvPr userDrawn="1"/>
        </p:nvCxnSpPr>
        <p:spPr>
          <a:xfrm flipV="1">
            <a:off x="6841140" y="4659939"/>
            <a:ext cx="1461094" cy="1"/>
          </a:xfrm>
          <a:prstGeom prst="line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153067-8B8A-4EF8-97B7-E3759487AFA9}"/>
              </a:ext>
            </a:extLst>
          </p:cNvPr>
          <p:cNvCxnSpPr>
            <a:cxnSpLocks/>
            <a:stCxn id="15" idx="6"/>
            <a:endCxn id="14" idx="2"/>
          </p:cNvCxnSpPr>
          <p:nvPr userDrawn="1"/>
        </p:nvCxnSpPr>
        <p:spPr>
          <a:xfrm>
            <a:off x="3919774" y="4656265"/>
            <a:ext cx="1432854" cy="3675"/>
          </a:xfrm>
          <a:prstGeom prst="line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5451732-BD72-443C-8B04-1FFBAE12ABC6}"/>
              </a:ext>
            </a:extLst>
          </p:cNvPr>
          <p:cNvCxnSpPr>
            <a:cxnSpLocks/>
            <a:stCxn id="11" idx="6"/>
            <a:endCxn id="13" idx="6"/>
          </p:cNvCxnSpPr>
          <p:nvPr userDrawn="1"/>
        </p:nvCxnSpPr>
        <p:spPr>
          <a:xfrm>
            <a:off x="9790746" y="1781361"/>
            <a:ext cx="12700" cy="2878578"/>
          </a:xfrm>
          <a:prstGeom prst="curvedConnector3">
            <a:avLst>
              <a:gd name="adj1" fmla="val 7911630"/>
            </a:avLst>
          </a:prstGeom>
          <a:ln w="3810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E071B5BB-FA67-4396-897B-299667029C45}"/>
              </a:ext>
            </a:extLst>
          </p:cNvPr>
          <p:cNvCxnSpPr>
            <a:cxnSpLocks/>
            <a:stCxn id="10" idx="2"/>
          </p:cNvCxnSpPr>
          <p:nvPr userDrawn="1"/>
        </p:nvCxnSpPr>
        <p:spPr>
          <a:xfrm rot="10800000">
            <a:off x="1028700" y="1"/>
            <a:ext cx="1406134" cy="1781361"/>
          </a:xfrm>
          <a:prstGeom prst="curvedConnector2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Placeholder 32">
            <a:extLst>
              <a:ext uri="{FF2B5EF4-FFF2-40B4-BE49-F238E27FC236}">
                <a16:creationId xmlns:a16="http://schemas.microsoft.com/office/drawing/2014/main" id="{072594FC-F110-49A2-829D-9D8AA50171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71424" y="2390292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32" name="Text Placeholder 32">
            <a:extLst>
              <a:ext uri="{FF2B5EF4-FFF2-40B4-BE49-F238E27FC236}">
                <a16:creationId xmlns:a16="http://schemas.microsoft.com/office/drawing/2014/main" id="{D2EF6D65-C828-411E-BC66-98C53EBA08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91906" y="2392984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3023CD34-D643-4F02-9217-27065566F5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42396" y="2392984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94A1675B-D2AD-49CC-81C0-E424073603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42396" y="5291881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449E9A88-EAD6-4E88-9EE2-C3B911C48B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91906" y="5291881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1B77770-F512-4E45-8A2B-3FCFA8BF4E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71424" y="5291881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4CA23C32-F009-4CB9-B4E9-789472AF74C3}"/>
              </a:ext>
            </a:extLst>
          </p:cNvPr>
          <p:cNvCxnSpPr>
            <a:cxnSpLocks/>
            <a:stCxn id="15" idx="2"/>
          </p:cNvCxnSpPr>
          <p:nvPr userDrawn="1"/>
        </p:nvCxnSpPr>
        <p:spPr>
          <a:xfrm rot="10800000" flipV="1">
            <a:off x="1023010" y="4656265"/>
            <a:ext cx="1408253" cy="2283014"/>
          </a:xfrm>
          <a:prstGeom prst="curvedConnector2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FB64EF84-5FD5-43B0-8D21-D978506D24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35145"/>
            <a:ext cx="2415291" cy="7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58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32FD1-75D6-4348-BAA3-E20A04376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0AB6B-FC9E-42E4-AA5B-68D07DD01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A76D3-4774-499C-B817-C56D0B9A1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65CFA-D4F3-42B6-8703-026F090F9922}" type="datetimeFigureOut">
              <a:rPr lang="en-ID" smtClean="0"/>
              <a:t>12/10/2024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44D78-C9E2-4EDC-B18B-B4F34D398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12D04-CD30-4364-8587-23030080B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3F5A5-E985-4CF9-ADBC-54E5F25CAD6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159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48D8FB-676C-4ECB-9D5E-92B0977180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CE6F2-814F-4822-BF16-62784EDA66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Microsoft Office Excel 1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0069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7204F3C-6B8A-4489-9A71-95A36F9EEC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8" r="24327" b="51762"/>
          <a:stretch/>
        </p:blipFill>
        <p:spPr>
          <a:xfrm>
            <a:off x="380193" y="4223479"/>
            <a:ext cx="11431613" cy="180140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1F1FF-0936-496D-99FE-A355AD2044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8963" y="1739900"/>
            <a:ext cx="11014074" cy="4284981"/>
          </a:xfrm>
        </p:spPr>
        <p:txBody>
          <a:bodyPr/>
          <a:lstStyle/>
          <a:p>
            <a:r>
              <a:rPr lang="en-US" dirty="0"/>
              <a:t>RANK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peringkat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pada masing-masing </a:t>
            </a:r>
            <a:r>
              <a:rPr lang="en-US" dirty="0" err="1"/>
              <a:t>sel</a:t>
            </a:r>
            <a:endParaRPr lang="en-US" dirty="0"/>
          </a:p>
          <a:p>
            <a:r>
              <a:rPr lang="en-US" dirty="0" err="1"/>
              <a:t>Rumus</a:t>
            </a:r>
            <a:r>
              <a:rPr lang="en-US" dirty="0"/>
              <a:t> RANK:</a:t>
            </a:r>
          </a:p>
          <a:p>
            <a:r>
              <a:rPr lang="en-US" dirty="0"/>
              <a:t>=RANK(</a:t>
            </a:r>
            <a:r>
              <a:rPr lang="en-US" dirty="0" err="1"/>
              <a:t>Sel</a:t>
            </a:r>
            <a:r>
              <a:rPr lang="en-US" dirty="0"/>
              <a:t> Awal : </a:t>
            </a:r>
            <a:r>
              <a:rPr lang="en-US" dirty="0" err="1"/>
              <a:t>Sel</a:t>
            </a:r>
            <a:r>
              <a:rPr lang="en-US" dirty="0"/>
              <a:t> Akhir)</a:t>
            </a:r>
          </a:p>
          <a:p>
            <a:r>
              <a:rPr lang="en-US" dirty="0" err="1"/>
              <a:t>Catatan</a:t>
            </a:r>
            <a:r>
              <a:rPr lang="en-US" dirty="0"/>
              <a:t>: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Fn</a:t>
            </a:r>
            <a:r>
              <a:rPr lang="en-US" dirty="0"/>
              <a:t> + F4 </a:t>
            </a:r>
            <a:r>
              <a:rPr lang="en-US" dirty="0" err="1"/>
              <a:t>atau</a:t>
            </a:r>
            <a:r>
              <a:rPr lang="en-US" dirty="0"/>
              <a:t> F4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mengunci</a:t>
            </a:r>
            <a:r>
              <a:rPr lang="en-US" dirty="0"/>
              <a:t> </a:t>
            </a:r>
            <a:r>
              <a:rPr lang="en-US" dirty="0" err="1"/>
              <a:t>nilai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A9059-004C-4FE6-ABDF-8C41492FDD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RANK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43622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CFB68-C5F9-4E4C-B3AB-33C3D188D4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Fungsi</a:t>
            </a:r>
            <a:r>
              <a:rPr lang="en-US" dirty="0"/>
              <a:t> Count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81088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A9059-004C-4FE6-ABDF-8C41492FDD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COUNT</a:t>
            </a:r>
            <a:endParaRPr lang="en-ID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7204F3C-6B8A-4489-9A71-95A36F9EEC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26249" r="18879" b="52061"/>
          <a:stretch/>
        </p:blipFill>
        <p:spPr>
          <a:xfrm>
            <a:off x="696597" y="3822492"/>
            <a:ext cx="10798805" cy="220238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1F1FF-0936-496D-99FE-A355AD2044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8963" y="1739900"/>
            <a:ext cx="11014074" cy="4284981"/>
          </a:xfrm>
        </p:spPr>
        <p:txBody>
          <a:bodyPr/>
          <a:lstStyle/>
          <a:p>
            <a:r>
              <a:rPr lang="en-US" dirty="0"/>
              <a:t>COUNT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yang </a:t>
            </a:r>
            <a:r>
              <a:rPr lang="en-US" dirty="0" err="1"/>
              <a:t>terisi</a:t>
            </a:r>
            <a:r>
              <a:rPr lang="en-US" dirty="0"/>
              <a:t> data</a:t>
            </a:r>
          </a:p>
          <a:p>
            <a:endParaRPr lang="en-US" dirty="0"/>
          </a:p>
          <a:p>
            <a:r>
              <a:rPr lang="en-US" dirty="0" err="1"/>
              <a:t>Rumus</a:t>
            </a:r>
            <a:r>
              <a:rPr lang="en-US" dirty="0"/>
              <a:t> COUNT:</a:t>
            </a:r>
          </a:p>
          <a:p>
            <a:r>
              <a:rPr lang="en-US" dirty="0"/>
              <a:t>=COUNT(</a:t>
            </a:r>
            <a:r>
              <a:rPr lang="en-US" dirty="0" err="1"/>
              <a:t>Sel</a:t>
            </a:r>
            <a:r>
              <a:rPr lang="en-US" dirty="0"/>
              <a:t> Awal : </a:t>
            </a:r>
            <a:r>
              <a:rPr lang="en-US" dirty="0" err="1"/>
              <a:t>Sel</a:t>
            </a:r>
            <a:r>
              <a:rPr lang="en-US" dirty="0"/>
              <a:t> Akhir)</a:t>
            </a:r>
          </a:p>
        </p:txBody>
      </p:sp>
    </p:spTree>
    <p:extLst>
      <p:ext uri="{BB962C8B-B14F-4D97-AF65-F5344CB8AC3E}">
        <p14:creationId xmlns:p14="http://schemas.microsoft.com/office/powerpoint/2010/main" val="69136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A9059-004C-4FE6-ABDF-8C41492FDD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COUNTBLANK</a:t>
            </a:r>
            <a:endParaRPr lang="en-ID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7204F3C-6B8A-4489-9A71-95A36F9EEC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0" t="27171" r="12335" b="51842"/>
          <a:stretch/>
        </p:blipFill>
        <p:spPr>
          <a:xfrm>
            <a:off x="723699" y="3882390"/>
            <a:ext cx="10744601" cy="191867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1F1FF-0936-496D-99FE-A355AD2044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8963" y="1739900"/>
            <a:ext cx="11014074" cy="4284981"/>
          </a:xfrm>
        </p:spPr>
        <p:txBody>
          <a:bodyPr/>
          <a:lstStyle/>
          <a:p>
            <a:r>
              <a:rPr lang="en-US" dirty="0"/>
              <a:t>COUNTBLANK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terisi</a:t>
            </a:r>
            <a:r>
              <a:rPr lang="en-US" dirty="0"/>
              <a:t> data</a:t>
            </a:r>
          </a:p>
          <a:p>
            <a:r>
              <a:rPr lang="en-US" dirty="0" err="1"/>
              <a:t>Rumus</a:t>
            </a:r>
            <a:r>
              <a:rPr lang="en-US" dirty="0"/>
              <a:t> COUNTBLANK:</a:t>
            </a:r>
          </a:p>
          <a:p>
            <a:r>
              <a:rPr lang="en-US" dirty="0"/>
              <a:t>=COUNTBLANK(</a:t>
            </a:r>
            <a:r>
              <a:rPr lang="en-US" dirty="0" err="1"/>
              <a:t>Sel</a:t>
            </a:r>
            <a:r>
              <a:rPr lang="en-US" dirty="0"/>
              <a:t> Awal : </a:t>
            </a:r>
            <a:r>
              <a:rPr lang="en-US" dirty="0" err="1"/>
              <a:t>Sel</a:t>
            </a:r>
            <a:r>
              <a:rPr lang="en-US" dirty="0"/>
              <a:t> Akhir)</a:t>
            </a:r>
          </a:p>
        </p:txBody>
      </p:sp>
    </p:spTree>
    <p:extLst>
      <p:ext uri="{BB962C8B-B14F-4D97-AF65-F5344CB8AC3E}">
        <p14:creationId xmlns:p14="http://schemas.microsoft.com/office/powerpoint/2010/main" val="2611114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CFB68-C5F9-4E4C-B3AB-33C3D188D4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Fungsi</a:t>
            </a:r>
            <a:r>
              <a:rPr lang="en-US" dirty="0"/>
              <a:t> IF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92702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A9059-004C-4FE6-ABDF-8C41492FDD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Fungsi</a:t>
            </a:r>
            <a:r>
              <a:rPr lang="en-US" dirty="0"/>
              <a:t> IF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1F1FF-0936-496D-99FE-A355AD2044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8963" y="2799933"/>
            <a:ext cx="11014074" cy="1258133"/>
          </a:xfrm>
        </p:spPr>
        <p:txBody>
          <a:bodyPr/>
          <a:lstStyle/>
          <a:p>
            <a:pPr algn="ctr"/>
            <a:r>
              <a:rPr lang="en-US" dirty="0" err="1"/>
              <a:t>Fungsi</a:t>
            </a:r>
            <a:r>
              <a:rPr lang="en-US" dirty="0"/>
              <a:t> IF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terpenuhi</a:t>
            </a:r>
            <a:r>
              <a:rPr lang="en-US" dirty="0"/>
              <a:t> dan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Ketika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terpenuhi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10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CFB68-C5F9-4E4C-B3AB-33C3D188D4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3698" y="3181367"/>
            <a:ext cx="8224603" cy="49526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IF Tunggal &amp; IF </a:t>
            </a:r>
            <a:r>
              <a:rPr lang="en-US" dirty="0" err="1"/>
              <a:t>Bertingkat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87262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A9059-004C-4FE6-ABDF-8C41492FDD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IF Tunggal</a:t>
            </a:r>
            <a:endParaRPr lang="en-ID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7204F3C-6B8A-4489-9A71-95A36F9EEC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" t="31886" r="38931" b="49502"/>
          <a:stretch/>
        </p:blipFill>
        <p:spPr>
          <a:xfrm>
            <a:off x="859868" y="3177852"/>
            <a:ext cx="10472264" cy="200874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1F1FF-0936-496D-99FE-A355AD2044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8963" y="1739900"/>
            <a:ext cx="11014074" cy="4284981"/>
          </a:xfrm>
        </p:spPr>
        <p:txBody>
          <a:bodyPr/>
          <a:lstStyle/>
          <a:p>
            <a:r>
              <a:rPr lang="en-US" dirty="0" err="1"/>
              <a:t>Rumus</a:t>
            </a:r>
            <a:r>
              <a:rPr lang="en-US" dirty="0"/>
              <a:t> IF Tunggal:</a:t>
            </a:r>
          </a:p>
          <a:p>
            <a:r>
              <a:rPr lang="en-US" dirty="0"/>
              <a:t>=IF(</a:t>
            </a:r>
            <a:r>
              <a:rPr lang="en-US" dirty="0" err="1"/>
              <a:t>TesLogika;KondisiBenar;KondisiSalah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0700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A9059-004C-4FE6-ABDF-8C41492FDD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IF </a:t>
            </a:r>
            <a:r>
              <a:rPr lang="en-US" dirty="0" err="1"/>
              <a:t>Bertingkat</a:t>
            </a:r>
            <a:endParaRPr lang="en-ID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7204F3C-6B8A-4489-9A71-95A36F9EEC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" t="31669" r="25331" b="49490"/>
          <a:stretch/>
        </p:blipFill>
        <p:spPr>
          <a:xfrm>
            <a:off x="528369" y="3237875"/>
            <a:ext cx="11135261" cy="172386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1F1FF-0936-496D-99FE-A355AD2044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8963" y="1739900"/>
            <a:ext cx="11014074" cy="4284981"/>
          </a:xfrm>
        </p:spPr>
        <p:txBody>
          <a:bodyPr/>
          <a:lstStyle/>
          <a:p>
            <a:r>
              <a:rPr lang="en-US" dirty="0" err="1"/>
              <a:t>Rumus</a:t>
            </a:r>
            <a:r>
              <a:rPr lang="en-US" dirty="0"/>
              <a:t> IF </a:t>
            </a:r>
            <a:r>
              <a:rPr lang="en-US" dirty="0" err="1"/>
              <a:t>Bertigkat</a:t>
            </a:r>
            <a:r>
              <a:rPr lang="en-US" dirty="0"/>
              <a:t>:</a:t>
            </a:r>
          </a:p>
          <a:p>
            <a:r>
              <a:rPr lang="en-US" dirty="0"/>
              <a:t>=IF(TesLogika1;KondisiBenar1;IF(TesLogika2;KondisiBenar2;KondisiSalah))</a:t>
            </a:r>
          </a:p>
        </p:txBody>
      </p:sp>
    </p:spTree>
    <p:extLst>
      <p:ext uri="{BB962C8B-B14F-4D97-AF65-F5344CB8AC3E}">
        <p14:creationId xmlns:p14="http://schemas.microsoft.com/office/powerpoint/2010/main" val="2410792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CFB68-C5F9-4E4C-B3AB-33C3D188D4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3698" y="3181367"/>
            <a:ext cx="8224603" cy="49526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IF AND &amp; IF OR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00812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40E4F2-75D1-4B1B-9939-82DA9B63F5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47542" y="3109278"/>
            <a:ext cx="4676930" cy="744537"/>
          </a:xfrm>
        </p:spPr>
        <p:txBody>
          <a:bodyPr>
            <a:normAutofit/>
          </a:bodyPr>
          <a:lstStyle/>
          <a:p>
            <a:r>
              <a:rPr lang="en-US" dirty="0"/>
              <a:t>Microsoft Excel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69556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A9059-004C-4FE6-ABDF-8C41492FDD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Fungsi</a:t>
            </a:r>
            <a:r>
              <a:rPr lang="en-US" dirty="0"/>
              <a:t> IF AND &amp; IF OR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1F1FF-0936-496D-99FE-A355AD2044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8963" y="2233536"/>
            <a:ext cx="11014074" cy="2803160"/>
          </a:xfrm>
        </p:spPr>
        <p:txBody>
          <a:bodyPr>
            <a:normAutofit/>
          </a:bodyPr>
          <a:lstStyle/>
          <a:p>
            <a:pPr marL="514350" indent="-514350" algn="ctr">
              <a:buFont typeface="Arial" panose="020B0604020202020204" pitchFamily="34" charset="0"/>
              <a:buChar char="•"/>
            </a:pPr>
            <a:r>
              <a:rPr lang="en-US" dirty="0"/>
              <a:t>IF AND</a:t>
            </a:r>
          </a:p>
          <a:p>
            <a:pPr algn="ctr"/>
            <a:r>
              <a:rPr lang="en-US" dirty="0" err="1"/>
              <a:t>Kedua</a:t>
            </a:r>
            <a:r>
              <a:rPr lang="en-US" dirty="0"/>
              <a:t> uji </a:t>
            </a:r>
            <a:r>
              <a:rPr lang="en-US" dirty="0" err="1"/>
              <a:t>haruslah</a:t>
            </a:r>
            <a:r>
              <a:rPr lang="en-US" dirty="0"/>
              <a:t>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terpenuhi</a:t>
            </a:r>
            <a:endParaRPr lang="en-US" dirty="0"/>
          </a:p>
          <a:p>
            <a:pPr algn="ctr"/>
            <a:endParaRPr lang="en-US" dirty="0"/>
          </a:p>
          <a:p>
            <a:pPr marL="514350" indent="-514350" algn="ctr">
              <a:buFont typeface="Arial" panose="020B0604020202020204" pitchFamily="34" charset="0"/>
              <a:buChar char="•"/>
            </a:pPr>
            <a:r>
              <a:rPr lang="en-US" dirty="0"/>
              <a:t>IF OR</a:t>
            </a:r>
          </a:p>
          <a:p>
            <a:pPr algn="ctr"/>
            <a:r>
              <a:rPr lang="en-US" dirty="0"/>
              <a:t>Salah </a:t>
            </a:r>
            <a:r>
              <a:rPr lang="en-US" dirty="0" err="1"/>
              <a:t>satu</a:t>
            </a:r>
            <a:r>
              <a:rPr lang="en-US" dirty="0"/>
              <a:t> uji </a:t>
            </a:r>
            <a:r>
              <a:rPr lang="en-US" dirty="0" err="1"/>
              <a:t>haruslah</a:t>
            </a:r>
            <a:r>
              <a:rPr lang="en-US" dirty="0"/>
              <a:t>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terpenuhi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195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A9059-004C-4FE6-ABDF-8C41492FDD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IF AND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1F1FF-0936-496D-99FE-A355AD2044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8962" y="1739900"/>
            <a:ext cx="11313228" cy="4284981"/>
          </a:xfrm>
        </p:spPr>
        <p:txBody>
          <a:bodyPr/>
          <a:lstStyle/>
          <a:p>
            <a:r>
              <a:rPr lang="en-US" dirty="0" err="1"/>
              <a:t>Rumus</a:t>
            </a:r>
            <a:r>
              <a:rPr lang="en-US" dirty="0"/>
              <a:t> IF AND:</a:t>
            </a:r>
          </a:p>
          <a:p>
            <a:r>
              <a:rPr lang="en-US" dirty="0"/>
              <a:t>=IF(AND(TesLogika1;TesLogika2;...);</a:t>
            </a:r>
            <a:r>
              <a:rPr lang="en-US" dirty="0" err="1"/>
              <a:t>KondisiTerpenuhi;KondisiTidakTerpenuhi</a:t>
            </a:r>
            <a:r>
              <a:rPr lang="en-US" dirty="0"/>
              <a:t>))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662E8E9-CC8D-4B95-A243-77694E16A3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t="26213" r="14305" b="49998"/>
          <a:stretch/>
        </p:blipFill>
        <p:spPr>
          <a:xfrm>
            <a:off x="204321" y="2961392"/>
            <a:ext cx="11783358" cy="1841996"/>
          </a:xfrm>
        </p:spPr>
      </p:pic>
    </p:spTree>
    <p:extLst>
      <p:ext uri="{BB962C8B-B14F-4D97-AF65-F5344CB8AC3E}">
        <p14:creationId xmlns:p14="http://schemas.microsoft.com/office/powerpoint/2010/main" val="1582488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A9059-004C-4FE6-ABDF-8C41492FDD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IF OR</a:t>
            </a:r>
            <a:endParaRPr lang="en-ID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7204F3C-6B8A-4489-9A71-95A36F9EEC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1" t="32162" r="8493" b="49402"/>
          <a:stretch/>
        </p:blipFill>
        <p:spPr>
          <a:xfrm>
            <a:off x="641753" y="3368977"/>
            <a:ext cx="10908494" cy="170887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1F1FF-0936-496D-99FE-A355AD2044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8962" y="1739900"/>
            <a:ext cx="11135261" cy="4284981"/>
          </a:xfrm>
        </p:spPr>
        <p:txBody>
          <a:bodyPr/>
          <a:lstStyle/>
          <a:p>
            <a:r>
              <a:rPr lang="en-US" dirty="0" err="1"/>
              <a:t>Rumus</a:t>
            </a:r>
            <a:r>
              <a:rPr lang="en-US" dirty="0"/>
              <a:t> IF OR:</a:t>
            </a:r>
          </a:p>
          <a:p>
            <a:r>
              <a:rPr lang="en-US" dirty="0"/>
              <a:t>=IF(OR(TesLogika1;TesLogika2;...);</a:t>
            </a:r>
            <a:r>
              <a:rPr lang="en-US" dirty="0" err="1"/>
              <a:t>KondisiTerpenuhi;KondisiTidakTerpenuhi</a:t>
            </a:r>
            <a:r>
              <a:rPr lang="en-US" dirty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3255983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00F384-738A-4FB9-A75B-6CF4450806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7561" y="3109278"/>
            <a:ext cx="4811842" cy="744537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Tunggu</a:t>
            </a:r>
            <a:r>
              <a:rPr lang="en-US" dirty="0"/>
              <a:t> </a:t>
            </a:r>
            <a:r>
              <a:rPr lang="en-US" dirty="0" err="1"/>
              <a:t>Dulu</a:t>
            </a:r>
            <a:r>
              <a:rPr lang="en-US" dirty="0"/>
              <a:t>…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05434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00F384-738A-4FB9-A75B-6CF4450806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 Test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30805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2D378-DB0E-45A4-9E3A-A18C3024BC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13756" y="2459455"/>
            <a:ext cx="9164487" cy="217253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D" dirty="0" err="1"/>
              <a:t>Sebutkan</a:t>
            </a:r>
            <a:r>
              <a:rPr lang="en-ID" dirty="0"/>
              <a:t> 4 </a:t>
            </a: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Aritmatika</a:t>
            </a:r>
            <a:r>
              <a:rPr lang="en-ID" dirty="0"/>
              <a:t> Excel yang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dipelajari</a:t>
            </a:r>
            <a:r>
              <a:rPr lang="en-ID" dirty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perbedaan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COUNT dan COUNTBLANK?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perbedaan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IF AND &amp; IF OR?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Tuliskan</a:t>
            </a:r>
            <a:r>
              <a:rPr lang="en-ID" dirty="0"/>
              <a:t> </a:t>
            </a:r>
            <a:r>
              <a:rPr lang="en-ID" dirty="0" err="1"/>
              <a:t>rumus</a:t>
            </a:r>
            <a:r>
              <a:rPr lang="en-ID" dirty="0"/>
              <a:t> IF Tunggal dan IF </a:t>
            </a:r>
            <a:r>
              <a:rPr lang="en-ID" dirty="0" err="1"/>
              <a:t>Bertingkat</a:t>
            </a:r>
            <a:r>
              <a:rPr lang="en-ID" dirty="0"/>
              <a:t>!</a:t>
            </a:r>
          </a:p>
          <a:p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9BEEB-46EC-40F7-96F2-787DB33A59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Short Test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112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63B52F-F1CC-4AA3-8830-353F5ABFE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47935" y="2955131"/>
            <a:ext cx="5861154" cy="744537"/>
          </a:xfrm>
        </p:spPr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Kasih :D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25348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4036C-834A-4391-AF50-CF6EAB708E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9528" y="1739900"/>
            <a:ext cx="10883509" cy="4284981"/>
          </a:xfrm>
        </p:spPr>
        <p:txBody>
          <a:bodyPr>
            <a:normAutofit lnSpcReduction="10000"/>
          </a:bodyPr>
          <a:lstStyle/>
          <a:p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perangkat</a:t>
            </a:r>
            <a:r>
              <a:rPr lang="en-ID" dirty="0"/>
              <a:t> </a:t>
            </a:r>
            <a:r>
              <a:rPr lang="en-ID" dirty="0" err="1"/>
              <a:t>lunak</a:t>
            </a:r>
            <a:r>
              <a:rPr lang="en-ID" dirty="0"/>
              <a:t> </a:t>
            </a:r>
            <a:r>
              <a:rPr lang="en-ID" dirty="0" err="1"/>
              <a:t>pengolah</a:t>
            </a:r>
            <a:r>
              <a:rPr lang="en-ID" dirty="0"/>
              <a:t> </a:t>
            </a:r>
            <a:r>
              <a:rPr lang="en-ID" dirty="0" err="1"/>
              <a:t>angka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i="1" dirty="0"/>
              <a:t>spreadsheet</a:t>
            </a:r>
            <a:r>
              <a:rPr lang="en-ID" dirty="0"/>
              <a:t>. Excel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daftar data, </a:t>
            </a:r>
            <a:r>
              <a:rPr lang="en-ID" dirty="0" err="1"/>
              <a:t>menghitung</a:t>
            </a:r>
            <a:r>
              <a:rPr lang="en-ID" dirty="0"/>
              <a:t> </a:t>
            </a:r>
            <a:r>
              <a:rPr lang="en-ID" dirty="0" err="1"/>
              <a:t>angka-angka</a:t>
            </a:r>
            <a:r>
              <a:rPr lang="en-ID" dirty="0"/>
              <a:t>,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laporan</a:t>
            </a:r>
            <a:r>
              <a:rPr lang="en-ID" dirty="0"/>
              <a:t>, diagram, </a:t>
            </a:r>
            <a:r>
              <a:rPr lang="en-ID" dirty="0" err="1"/>
              <a:t>grafik</a:t>
            </a:r>
            <a:r>
              <a:rPr lang="en-ID" dirty="0"/>
              <a:t>, dan </a:t>
            </a:r>
            <a:r>
              <a:rPr lang="en-ID" dirty="0" err="1"/>
              <a:t>sebagainya</a:t>
            </a:r>
            <a:r>
              <a:rPr lang="en-ID" dirty="0"/>
              <a:t>.</a:t>
            </a:r>
          </a:p>
          <a:p>
            <a:endParaRPr lang="en-ID" dirty="0"/>
          </a:p>
          <a:p>
            <a:r>
              <a:rPr lang="en-ID" dirty="0" err="1"/>
              <a:t>Materi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dipelajari</a:t>
            </a:r>
            <a:r>
              <a:rPr lang="en-ID" dirty="0"/>
              <a:t> pada </a:t>
            </a:r>
            <a:r>
              <a:rPr lang="en-ID" dirty="0" err="1"/>
              <a:t>pertemuan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:</a:t>
            </a:r>
          </a:p>
          <a:p>
            <a:pPr marL="514350" indent="-514350">
              <a:buAutoNum type="arabicPeriod"/>
            </a:pP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Aritmatika</a:t>
            </a:r>
            <a:endParaRPr lang="en-ID" dirty="0"/>
          </a:p>
          <a:p>
            <a:pPr marL="514350" indent="-514350">
              <a:buAutoNum type="arabicPeriod"/>
            </a:pPr>
            <a:r>
              <a:rPr lang="en-ID" dirty="0" err="1"/>
              <a:t>Fungsi</a:t>
            </a:r>
            <a:r>
              <a:rPr lang="en-ID" dirty="0"/>
              <a:t> Count</a:t>
            </a:r>
          </a:p>
          <a:p>
            <a:pPr marL="514350" indent="-514350">
              <a:buAutoNum type="arabicPeriod"/>
            </a:pPr>
            <a:r>
              <a:rPr lang="en-ID" dirty="0" err="1"/>
              <a:t>Fungsi</a:t>
            </a:r>
            <a:r>
              <a:rPr lang="en-ID" dirty="0"/>
              <a:t> IF Tunggal dan IF </a:t>
            </a:r>
            <a:r>
              <a:rPr lang="en-ID" dirty="0" err="1"/>
              <a:t>Bertingkat</a:t>
            </a:r>
            <a:endParaRPr lang="en-ID" dirty="0"/>
          </a:p>
          <a:p>
            <a:pPr marL="514350" indent="-514350">
              <a:buAutoNum type="arabicPeriod"/>
            </a:pPr>
            <a:r>
              <a:rPr lang="en-ID" dirty="0" err="1"/>
              <a:t>Fungsi</a:t>
            </a:r>
            <a:r>
              <a:rPr lang="en-ID" dirty="0"/>
              <a:t> IF AND &amp; IF OR</a:t>
            </a:r>
          </a:p>
          <a:p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D6EFA-3DDA-4874-A43A-76040B81A5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Microsoft Excel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18069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04B8E-79E1-4454-A71A-C696CA27FB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92510" y="3109278"/>
            <a:ext cx="4586991" cy="744537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Aritmatika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98459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0E93C1-C1BB-4708-9D50-AEEA7A1942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9120" y="1573967"/>
            <a:ext cx="11023917" cy="4522350"/>
          </a:xfrm>
        </p:spPr>
        <p:txBody>
          <a:bodyPr/>
          <a:lstStyle/>
          <a:p>
            <a:r>
              <a:rPr lang="en-ID" dirty="0" err="1"/>
              <a:t>Aritmatika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matematika</a:t>
            </a:r>
            <a:r>
              <a:rPr lang="en-ID" dirty="0"/>
              <a:t> yang </a:t>
            </a:r>
            <a:r>
              <a:rPr lang="en-ID" dirty="0" err="1"/>
              <a:t>mempelajari</a:t>
            </a:r>
            <a:r>
              <a:rPr lang="en-ID" dirty="0"/>
              <a:t> </a:t>
            </a:r>
            <a:r>
              <a:rPr lang="en-ID" dirty="0" err="1"/>
              <a:t>operasi</a:t>
            </a:r>
            <a:r>
              <a:rPr lang="en-ID" dirty="0"/>
              <a:t> </a:t>
            </a:r>
            <a:r>
              <a:rPr lang="en-ID" dirty="0" err="1"/>
              <a:t>bilangan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penambahan</a:t>
            </a:r>
            <a:r>
              <a:rPr lang="en-ID" dirty="0"/>
              <a:t>, </a:t>
            </a:r>
            <a:r>
              <a:rPr lang="en-ID" dirty="0" err="1"/>
              <a:t>pengurangan</a:t>
            </a:r>
            <a:r>
              <a:rPr lang="en-ID" dirty="0"/>
              <a:t>, </a:t>
            </a:r>
            <a:r>
              <a:rPr lang="en-ID" dirty="0" err="1"/>
              <a:t>perkalian</a:t>
            </a:r>
            <a:r>
              <a:rPr lang="en-ID" dirty="0"/>
              <a:t>, dan </a:t>
            </a:r>
            <a:r>
              <a:rPr lang="en-ID" dirty="0" err="1"/>
              <a:t>pembagian</a:t>
            </a:r>
            <a:r>
              <a:rPr lang="en-ID" dirty="0"/>
              <a:t>. </a:t>
            </a:r>
          </a:p>
          <a:p>
            <a:endParaRPr lang="en-ID" dirty="0"/>
          </a:p>
          <a:p>
            <a:r>
              <a:rPr lang="en-ID" dirty="0" err="1"/>
              <a:t>Lambang</a:t>
            </a:r>
            <a:r>
              <a:rPr lang="en-ID" dirty="0"/>
              <a:t> </a:t>
            </a:r>
            <a:r>
              <a:rPr lang="en-ID" dirty="0" err="1"/>
              <a:t>aritmatika</a:t>
            </a:r>
            <a:r>
              <a:rPr lang="en-ID" dirty="0"/>
              <a:t> yang </a:t>
            </a:r>
            <a:r>
              <a:rPr lang="en-ID" dirty="0" err="1"/>
              <a:t>biasa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pada Microsoft Excel </a:t>
            </a:r>
            <a:r>
              <a:rPr lang="en-ID" dirty="0" err="1"/>
              <a:t>adalah</a:t>
            </a:r>
            <a:r>
              <a:rPr lang="en-ID" dirty="0"/>
              <a:t>:</a:t>
            </a:r>
          </a:p>
          <a:p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442BB-496E-4718-9349-BE60963BD4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32078" y="761683"/>
            <a:ext cx="4318000" cy="366712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Aritmatika</a:t>
            </a: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E5C9174-F1C9-4BB4-A259-3B9FC2A3B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01800"/>
              </p:ext>
            </p:extLst>
          </p:nvPr>
        </p:nvGraphicFramePr>
        <p:xfrm>
          <a:off x="2027078" y="3578901"/>
          <a:ext cx="8128000" cy="2517414"/>
        </p:xfrm>
        <a:graphic>
          <a:graphicData uri="http://schemas.openxmlformats.org/drawingml/2006/table">
            <a:tbl>
              <a:tblPr firstRow="1" bandRow="1">
                <a:solidFill>
                  <a:srgbClr val="340311"/>
                </a:solidFill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739572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14685523"/>
                    </a:ext>
                  </a:extLst>
                </a:gridCol>
              </a:tblGrid>
              <a:tr h="419569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Simbol</a:t>
                      </a:r>
                      <a:endParaRPr lang="en-ID" dirty="0"/>
                    </a:p>
                  </a:txBody>
                  <a:tcPr>
                    <a:solidFill>
                      <a:srgbClr val="3403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Keterangan</a:t>
                      </a:r>
                      <a:endParaRPr lang="en-ID" dirty="0"/>
                    </a:p>
                  </a:txBody>
                  <a:tcPr>
                    <a:solidFill>
                      <a:srgbClr val="3403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063931"/>
                  </a:ext>
                </a:extLst>
              </a:tr>
              <a:tr h="41956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63333F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rgbClr val="D0A8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63333F"/>
                          </a:solidFill>
                        </a:rPr>
                        <a:t>Penambahan</a:t>
                      </a:r>
                      <a:endParaRPr lang="en-ID" dirty="0">
                        <a:solidFill>
                          <a:srgbClr val="63333F"/>
                        </a:solidFill>
                      </a:endParaRPr>
                    </a:p>
                  </a:txBody>
                  <a:tcPr>
                    <a:solidFill>
                      <a:srgbClr val="D0A8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89027"/>
                  </a:ext>
                </a:extLst>
              </a:tr>
              <a:tr h="41956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63333F"/>
                          </a:solidFill>
                        </a:rPr>
                        <a:t>-</a:t>
                      </a:r>
                      <a:endParaRPr lang="en-ID" dirty="0">
                        <a:solidFill>
                          <a:srgbClr val="63333F"/>
                        </a:solidFill>
                      </a:endParaRPr>
                    </a:p>
                  </a:txBody>
                  <a:tcPr>
                    <a:solidFill>
                      <a:srgbClr val="D0A8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63333F"/>
                          </a:solidFill>
                        </a:rPr>
                        <a:t>Pengurangan</a:t>
                      </a:r>
                      <a:endParaRPr lang="en-ID" dirty="0">
                        <a:solidFill>
                          <a:srgbClr val="63333F"/>
                        </a:solidFill>
                      </a:endParaRPr>
                    </a:p>
                  </a:txBody>
                  <a:tcPr>
                    <a:solidFill>
                      <a:srgbClr val="D0A8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398755"/>
                  </a:ext>
                </a:extLst>
              </a:tr>
              <a:tr h="41956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63333F"/>
                          </a:solidFill>
                        </a:rPr>
                        <a:t>*</a:t>
                      </a:r>
                      <a:endParaRPr lang="en-ID" dirty="0">
                        <a:solidFill>
                          <a:srgbClr val="63333F"/>
                        </a:solidFill>
                      </a:endParaRPr>
                    </a:p>
                  </a:txBody>
                  <a:tcPr>
                    <a:solidFill>
                      <a:srgbClr val="D0A8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63333F"/>
                          </a:solidFill>
                        </a:rPr>
                        <a:t>Perkalian</a:t>
                      </a:r>
                      <a:endParaRPr lang="en-ID" dirty="0">
                        <a:solidFill>
                          <a:srgbClr val="63333F"/>
                        </a:solidFill>
                      </a:endParaRPr>
                    </a:p>
                  </a:txBody>
                  <a:tcPr>
                    <a:solidFill>
                      <a:srgbClr val="D0A8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735406"/>
                  </a:ext>
                </a:extLst>
              </a:tr>
              <a:tr h="41956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63333F"/>
                          </a:solidFill>
                        </a:rPr>
                        <a:t>/</a:t>
                      </a:r>
                      <a:endParaRPr lang="en-ID" dirty="0">
                        <a:solidFill>
                          <a:srgbClr val="63333F"/>
                        </a:solidFill>
                      </a:endParaRPr>
                    </a:p>
                  </a:txBody>
                  <a:tcPr>
                    <a:solidFill>
                      <a:srgbClr val="D0A8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63333F"/>
                          </a:solidFill>
                        </a:rPr>
                        <a:t>Pembagian</a:t>
                      </a:r>
                      <a:endParaRPr lang="en-ID" dirty="0">
                        <a:solidFill>
                          <a:srgbClr val="63333F"/>
                        </a:solidFill>
                      </a:endParaRPr>
                    </a:p>
                  </a:txBody>
                  <a:tcPr>
                    <a:solidFill>
                      <a:srgbClr val="D0A8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036836"/>
                  </a:ext>
                </a:extLst>
              </a:tr>
              <a:tr h="41956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63333F"/>
                          </a:solidFill>
                        </a:rPr>
                        <a:t>^</a:t>
                      </a:r>
                      <a:endParaRPr lang="en-ID" dirty="0">
                        <a:solidFill>
                          <a:srgbClr val="63333F"/>
                        </a:solidFill>
                      </a:endParaRPr>
                    </a:p>
                  </a:txBody>
                  <a:tcPr>
                    <a:solidFill>
                      <a:srgbClr val="D0A8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63333F"/>
                          </a:solidFill>
                        </a:rPr>
                        <a:t>Kuadrat</a:t>
                      </a:r>
                      <a:endParaRPr lang="en-ID" dirty="0">
                        <a:solidFill>
                          <a:srgbClr val="63333F"/>
                        </a:solidFill>
                      </a:endParaRPr>
                    </a:p>
                  </a:txBody>
                  <a:tcPr>
                    <a:solidFill>
                      <a:srgbClr val="D0A8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701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504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7204F3C-6B8A-4489-9A71-95A36F9EEC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3" r="45701" b="52214"/>
          <a:stretch/>
        </p:blipFill>
        <p:spPr>
          <a:xfrm>
            <a:off x="588963" y="3852472"/>
            <a:ext cx="10687863" cy="217240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1F1FF-0936-496D-99FE-A355AD2044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8963" y="1739900"/>
            <a:ext cx="11014074" cy="4284981"/>
          </a:xfrm>
        </p:spPr>
        <p:txBody>
          <a:bodyPr/>
          <a:lstStyle/>
          <a:p>
            <a:r>
              <a:rPr lang="en-US" dirty="0"/>
              <a:t>SUM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menjumlahkan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pada </a:t>
            </a:r>
            <a:r>
              <a:rPr lang="en-US" dirty="0" err="1"/>
              <a:t>sel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Rumus</a:t>
            </a:r>
            <a:r>
              <a:rPr lang="en-US" dirty="0"/>
              <a:t> SUM:</a:t>
            </a:r>
          </a:p>
          <a:p>
            <a:r>
              <a:rPr lang="en-US" dirty="0"/>
              <a:t>=SUM(</a:t>
            </a:r>
            <a:r>
              <a:rPr lang="en-US" dirty="0" err="1"/>
              <a:t>Sel</a:t>
            </a:r>
            <a:r>
              <a:rPr lang="en-US" dirty="0"/>
              <a:t> Awal : </a:t>
            </a:r>
            <a:r>
              <a:rPr lang="en-US" dirty="0" err="1"/>
              <a:t>Sel</a:t>
            </a:r>
            <a:r>
              <a:rPr lang="en-US" dirty="0"/>
              <a:t> Akhir)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A9059-004C-4FE6-ABDF-8C41492FDD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SUM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32702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7204F3C-6B8A-4489-9A71-95A36F9EEC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85" r="39591" b="52111"/>
          <a:stretch/>
        </p:blipFill>
        <p:spPr>
          <a:xfrm>
            <a:off x="667805" y="3882390"/>
            <a:ext cx="10856389" cy="214249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1F1FF-0936-496D-99FE-A355AD2044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8963" y="1739900"/>
            <a:ext cx="11014074" cy="4284981"/>
          </a:xfrm>
        </p:spPr>
        <p:txBody>
          <a:bodyPr/>
          <a:lstStyle/>
          <a:p>
            <a:r>
              <a:rPr lang="en-US" dirty="0"/>
              <a:t>AVERAGE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rata </a:t>
            </a:r>
            <a:r>
              <a:rPr lang="en-US" dirty="0" err="1"/>
              <a:t>rata</a:t>
            </a:r>
            <a:r>
              <a:rPr lang="en-US" dirty="0"/>
              <a:t> pada </a:t>
            </a:r>
            <a:r>
              <a:rPr lang="en-US" dirty="0" err="1"/>
              <a:t>sel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Rumus</a:t>
            </a:r>
            <a:r>
              <a:rPr lang="en-US" dirty="0"/>
              <a:t> AVERAGE:</a:t>
            </a:r>
          </a:p>
          <a:p>
            <a:r>
              <a:rPr lang="en-US" dirty="0"/>
              <a:t>=AVERAGE(</a:t>
            </a:r>
            <a:r>
              <a:rPr lang="en-US" dirty="0" err="1"/>
              <a:t>Sel</a:t>
            </a:r>
            <a:r>
              <a:rPr lang="en-US" dirty="0"/>
              <a:t> Awal : </a:t>
            </a:r>
            <a:r>
              <a:rPr lang="en-US" dirty="0" err="1"/>
              <a:t>Sel</a:t>
            </a:r>
            <a:r>
              <a:rPr lang="en-US" dirty="0"/>
              <a:t> Akhir)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A9059-004C-4FE6-ABDF-8C41492FDD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AVERAGE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43377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7204F3C-6B8A-4489-9A71-95A36F9EEC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7" r="34628" b="52323"/>
          <a:stretch/>
        </p:blipFill>
        <p:spPr>
          <a:xfrm>
            <a:off x="697786" y="3882390"/>
            <a:ext cx="10476670" cy="185877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1F1FF-0936-496D-99FE-A355AD2044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8963" y="1739900"/>
            <a:ext cx="11014074" cy="4284981"/>
          </a:xfrm>
        </p:spPr>
        <p:txBody>
          <a:bodyPr/>
          <a:lstStyle/>
          <a:p>
            <a:r>
              <a:rPr lang="en-US" dirty="0"/>
              <a:t>MIN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terkecil</a:t>
            </a:r>
            <a:r>
              <a:rPr lang="en-US" dirty="0"/>
              <a:t> pada </a:t>
            </a:r>
            <a:r>
              <a:rPr lang="en-US" dirty="0" err="1"/>
              <a:t>sel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Rumus</a:t>
            </a:r>
            <a:r>
              <a:rPr lang="en-US" dirty="0"/>
              <a:t> MIN:</a:t>
            </a:r>
          </a:p>
          <a:p>
            <a:r>
              <a:rPr lang="en-US" dirty="0"/>
              <a:t>=MIN(</a:t>
            </a:r>
            <a:r>
              <a:rPr lang="en-US" dirty="0" err="1"/>
              <a:t>Sel</a:t>
            </a:r>
            <a:r>
              <a:rPr lang="en-US" dirty="0"/>
              <a:t> Awal : </a:t>
            </a:r>
            <a:r>
              <a:rPr lang="en-US" dirty="0" err="1"/>
              <a:t>Sel</a:t>
            </a:r>
            <a:r>
              <a:rPr lang="en-US" dirty="0"/>
              <a:t> Akhir)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A9059-004C-4FE6-ABDF-8C41492FDD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MIN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36463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7204F3C-6B8A-4489-9A71-95A36F9EEC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9" r="30398" b="52035"/>
          <a:stretch/>
        </p:blipFill>
        <p:spPr>
          <a:xfrm>
            <a:off x="800561" y="3882390"/>
            <a:ext cx="10590878" cy="182886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1F1FF-0936-496D-99FE-A355AD2044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8963" y="1739900"/>
            <a:ext cx="11014074" cy="4284981"/>
          </a:xfrm>
        </p:spPr>
        <p:txBody>
          <a:bodyPr/>
          <a:lstStyle/>
          <a:p>
            <a:r>
              <a:rPr lang="en-US" dirty="0"/>
              <a:t>MAX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terbesar</a:t>
            </a:r>
            <a:r>
              <a:rPr lang="en-US" dirty="0"/>
              <a:t> pada </a:t>
            </a:r>
            <a:r>
              <a:rPr lang="en-US" dirty="0" err="1"/>
              <a:t>sel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Rumus</a:t>
            </a:r>
            <a:r>
              <a:rPr lang="en-US" dirty="0"/>
              <a:t> MAX:</a:t>
            </a:r>
          </a:p>
          <a:p>
            <a:r>
              <a:rPr lang="en-US" dirty="0"/>
              <a:t>=MAX(</a:t>
            </a:r>
            <a:r>
              <a:rPr lang="en-US" dirty="0" err="1"/>
              <a:t>Sel</a:t>
            </a:r>
            <a:r>
              <a:rPr lang="en-US" dirty="0"/>
              <a:t> Awal : </a:t>
            </a:r>
            <a:r>
              <a:rPr lang="en-US" dirty="0" err="1"/>
              <a:t>Sel</a:t>
            </a:r>
            <a:r>
              <a:rPr lang="en-US" dirty="0"/>
              <a:t> Akhir)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A9059-004C-4FE6-ABDF-8C41492FDD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MAX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7046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497</Words>
  <Application>Microsoft Office PowerPoint</Application>
  <PresentationFormat>Widescreen</PresentationFormat>
  <Paragraphs>109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Consolas</vt:lpstr>
      <vt:lpstr>Open Sans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novia syahrani</dc:creator>
  <cp:lastModifiedBy>faizmuserid@gmail.com</cp:lastModifiedBy>
  <cp:revision>81</cp:revision>
  <dcterms:created xsi:type="dcterms:W3CDTF">2024-08-16T09:27:19Z</dcterms:created>
  <dcterms:modified xsi:type="dcterms:W3CDTF">2024-10-12T07:33:49Z</dcterms:modified>
</cp:coreProperties>
</file>